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6" r:id="rId5"/>
    <p:sldId id="257" r:id="rId6"/>
    <p:sldId id="260" r:id="rId7"/>
    <p:sldId id="261" r:id="rId8"/>
    <p:sldId id="262" r:id="rId9"/>
    <p:sldId id="263" r:id="rId10"/>
    <p:sldId id="280" r:id="rId11"/>
    <p:sldId id="258" r:id="rId12"/>
    <p:sldId id="264" r:id="rId13"/>
    <p:sldId id="281" r:id="rId14"/>
    <p:sldId id="282" r:id="rId15"/>
    <p:sldId id="283" r:id="rId16"/>
    <p:sldId id="284" r:id="rId17"/>
    <p:sldId id="278" r:id="rId18"/>
    <p:sldId id="285" r:id="rId19"/>
    <p:sldId id="267" r:id="rId20"/>
    <p:sldId id="268" r:id="rId21"/>
    <p:sldId id="286" r:id="rId22"/>
    <p:sldId id="287" r:id="rId23"/>
    <p:sldId id="274" r:id="rId24"/>
    <p:sldId id="275" r:id="rId2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626476-DDA9-4810-BA6E-347C11FC321C}" v="5" dt="2022-08-21T04:00:29.34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89" autoAdjust="0"/>
  </p:normalViewPr>
  <p:slideViewPr>
    <p:cSldViewPr snapToGrid="0" snapToObjects="1" showGuides="1">
      <p:cViewPr varScale="1">
        <p:scale>
          <a:sx n="49" d="100"/>
          <a:sy n="49" d="100"/>
        </p:scale>
        <p:origin x="1204"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yas Chatrath" userId="f25d7225-bcec-4630-afa6-ca5be7644e72" providerId="ADAL" clId="{05626476-DDA9-4810-BA6E-347C11FC321C}"/>
    <pc:docChg chg="custSel modSld">
      <pc:chgData name="Payas Chatrath" userId="f25d7225-bcec-4630-afa6-ca5be7644e72" providerId="ADAL" clId="{05626476-DDA9-4810-BA6E-347C11FC321C}" dt="2022-08-22T02:31:16.752" v="78" actId="6549"/>
      <pc:docMkLst>
        <pc:docMk/>
      </pc:docMkLst>
      <pc:sldChg chg="addSp delSp modSp mod">
        <pc:chgData name="Payas Chatrath" userId="f25d7225-bcec-4630-afa6-ca5be7644e72" providerId="ADAL" clId="{05626476-DDA9-4810-BA6E-347C11FC321C}" dt="2022-08-22T02:31:16.752" v="78" actId="6549"/>
        <pc:sldMkLst>
          <pc:docMk/>
          <pc:sldMk cId="3237914124" sldId="256"/>
        </pc:sldMkLst>
        <pc:spChg chg="add mod">
          <ac:chgData name="Payas Chatrath" userId="f25d7225-bcec-4630-afa6-ca5be7644e72" providerId="ADAL" clId="{05626476-DDA9-4810-BA6E-347C11FC321C}" dt="2022-08-22T02:31:16.752" v="78" actId="6549"/>
          <ac:spMkLst>
            <pc:docMk/>
            <pc:sldMk cId="3237914124" sldId="256"/>
            <ac:spMk id="4" creationId="{54CDD981-7E9D-4F5B-ABA4-07498F0B2A0C}"/>
          </ac:spMkLst>
        </pc:spChg>
        <pc:spChg chg="del mod">
          <ac:chgData name="Payas Chatrath" userId="f25d7225-bcec-4630-afa6-ca5be7644e72" providerId="ADAL" clId="{05626476-DDA9-4810-BA6E-347C11FC321C}" dt="2022-08-21T01:39:43.875" v="3" actId="478"/>
          <ac:spMkLst>
            <pc:docMk/>
            <pc:sldMk cId="3237914124" sldId="256"/>
            <ac:spMk id="32" creationId="{D01C4B02-7EB0-40E7-B25C-58776105BA94}"/>
          </ac:spMkLst>
        </pc:spChg>
        <pc:picChg chg="add del mod">
          <ac:chgData name="Payas Chatrath" userId="f25d7225-bcec-4630-afa6-ca5be7644e72" providerId="ADAL" clId="{05626476-DDA9-4810-BA6E-347C11FC321C}" dt="2022-08-21T03:25:40.434" v="10" actId="478"/>
          <ac:picMkLst>
            <pc:docMk/>
            <pc:sldMk cId="3237914124" sldId="256"/>
            <ac:picMk id="3" creationId="{6725EDAC-F23E-4913-9B00-C18681D79D88}"/>
          </ac:picMkLst>
        </pc:picChg>
        <pc:picChg chg="mod">
          <ac:chgData name="Payas Chatrath" userId="f25d7225-bcec-4630-afa6-ca5be7644e72" providerId="ADAL" clId="{05626476-DDA9-4810-BA6E-347C11FC321C}" dt="2022-08-21T04:00:29.346" v="77" actId="14100"/>
          <ac:picMkLst>
            <pc:docMk/>
            <pc:sldMk cId="3237914124" sldId="256"/>
            <ac:picMk id="1026" creationId="{F26F9B01-2BAB-4F10-BA39-321DEB5A4401}"/>
          </ac:picMkLst>
        </pc:picChg>
      </pc:sldChg>
      <pc:sldChg chg="modSp mod">
        <pc:chgData name="Payas Chatrath" userId="f25d7225-bcec-4630-afa6-ca5be7644e72" providerId="ADAL" clId="{05626476-DDA9-4810-BA6E-347C11FC321C}" dt="2022-08-21T03:26:35.121" v="63" actId="20577"/>
        <pc:sldMkLst>
          <pc:docMk/>
          <pc:sldMk cId="1339210688" sldId="257"/>
        </pc:sldMkLst>
        <pc:spChg chg="mod">
          <ac:chgData name="Payas Chatrath" userId="f25d7225-bcec-4630-afa6-ca5be7644e72" providerId="ADAL" clId="{05626476-DDA9-4810-BA6E-347C11FC321C}" dt="2022-08-21T03:26:35.121" v="63" actId="20577"/>
          <ac:spMkLst>
            <pc:docMk/>
            <pc:sldMk cId="1339210688" sldId="257"/>
            <ac:spMk id="3" creationId="{902FD5C4-FE5F-46D2-ABC9-49FA4BB8442F}"/>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70590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20030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150328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pchatrat/IBM_Capstone_Project/blob/main/jupyter-labs-eda-dataviz.ipynb" TargetMode="Externa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pchatrat/IBM_Capstone_Project/blob/main/jupyter-labs-eda-dataviz.ipynb" TargetMode="Externa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hyperlink" Target="https://github.com/pchatrat/IBM_Capstone_Project/blob/main/jupyter-labs-eda-sql-edx.ipynb" TargetMode="Externa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s://github.com/pchatrat/IBM_Capstone_Project/blob/main/jupyter-labs-eda-sql-edx.ipynb" TargetMode="Externa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pchatrat/IBM_Capstone_Project/blob/main/lab_jupyter_launch_site_location.ipynb" TargetMode="Externa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pchatrat/IBM_Capstone_Project/blob/main/lab_jupyter_launch_site_location.ipynb"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pchatrat/IBM_Capstone_Project/blob/main/SpaceX%20Plotly.py" TargetMode="Externa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pchatrat/IBM_Capstone_Project/blob/main/SpaceX_Machine%20Learning%20Prediction_Part_5%20(2).ipynb" TargetMode="Externa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pchatrat/IBM_Capstone_Project/blob/main/SpaceX_Machine%20Learning%20Prediction_Part_5%20(2).ipynb" TargetMode="Externa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customXml" Target="../ink/ink17.xml"/><Relationship Id="rId3" Type="http://schemas.openxmlformats.org/officeDocument/2006/relationships/customXml" Target="../ink/ink9.xml"/><Relationship Id="rId7" Type="http://schemas.openxmlformats.org/officeDocument/2006/relationships/customXml" Target="../ink/ink12.xml"/><Relationship Id="rId12" Type="http://schemas.openxmlformats.org/officeDocument/2006/relationships/customXml" Target="../ink/ink16.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customXml" Target="../ink/ink11.xml"/><Relationship Id="rId11" Type="http://schemas.openxmlformats.org/officeDocument/2006/relationships/customXml" Target="../ink/ink15.xml"/><Relationship Id="rId5" Type="http://schemas.openxmlformats.org/officeDocument/2006/relationships/customXml" Target="../ink/ink10.xml"/><Relationship Id="rId10" Type="http://schemas.openxmlformats.org/officeDocument/2006/relationships/customXml" Target="../ink/ink14.xml"/><Relationship Id="rId4" Type="http://schemas.openxmlformats.org/officeDocument/2006/relationships/image" Target="../media/image8.png"/><Relationship Id="rId9" Type="http://schemas.openxmlformats.org/officeDocument/2006/relationships/customXml" Target="../ink/ink13.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pchatrat/IBM_Capstone_Project/blob/main/SpaceX_Machine%20Learning%20Prediction_Part_5%20(2).ipynb"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ithub.com/pchatrat/IBM_Capstone_Project/blob/main/Data%20Collection.ipynb" TargetMode="External"/><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chatrat/IBM_Capstone_Project/blob/main/Data%20Collection%20with%20Web%20Scraping.ipynb"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hyperlink" Target="https://github.com/pchatrat/IBM_Capstone_Project/blob/main/Spacex-Data%20wrangling.ipynb" TargetMode="Externa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chatrat/IBM_Capstone_Project/blob/main/jupyter-labs-eda-dataviz.ipynb" TargetMode="External"/><Relationship Id="rId1" Type="http://schemas.openxmlformats.org/officeDocument/2006/relationships/slideLayout" Target="../slideLayouts/slideLayout4.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26F9B01-2BAB-4F10-BA39-321DEB5A4401}"/>
              </a:ext>
            </a:extLst>
          </p:cNvPr>
          <p:cNvPicPr>
            <a:picLocks noChangeAspect="1" noChangeArrowheads="1"/>
          </p:cNvPicPr>
          <p:nvPr/>
        </p:nvPicPr>
        <p:blipFill>
          <a:blip r:embed="rId3">
            <a:alphaModFix amt="78000"/>
            <a:extLst>
              <a:ext uri="{28A0092B-C50C-407E-A947-70E740481C1C}">
                <a14:useLocalDpi xmlns:a14="http://schemas.microsoft.com/office/drawing/2010/main" val="0"/>
              </a:ext>
            </a:extLst>
          </a:blip>
          <a:srcRect/>
          <a:stretch>
            <a:fillRect/>
          </a:stretch>
        </p:blipFill>
        <p:spPr bwMode="auto">
          <a:xfrm>
            <a:off x="0" y="2691"/>
            <a:ext cx="12192000" cy="6283809"/>
          </a:xfrm>
          <a:prstGeom prst="rect">
            <a:avLst/>
          </a:prstGeom>
          <a:noFill/>
          <a:effectLst>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9E18A6FF-29C9-4639-A872-D9B00BC8386F}"/>
              </a:ext>
            </a:extLst>
          </p:cNvPr>
          <p:cNvSpPr>
            <a:spLocks noGrp="1"/>
          </p:cNvSpPr>
          <p:nvPr>
            <p:ph type="title"/>
          </p:nvPr>
        </p:nvSpPr>
        <p:spPr>
          <a:xfrm>
            <a:off x="1327785" y="452437"/>
            <a:ext cx="9688830" cy="1009651"/>
          </a:xfrm>
        </p:spPr>
        <p:txBody>
          <a:bodyPr/>
          <a:lstStyle/>
          <a:p>
            <a:r>
              <a:rPr lang="en-US" sz="2400" b="0" i="0" u="none" strike="noStrike" dirty="0">
                <a:solidFill>
                  <a:srgbClr val="0000CC"/>
                </a:solidFill>
                <a:effectLst/>
                <a:latin typeface="IBM Plex Mono SemiBold" panose="020B0709050203000203" pitchFamily="49" charset="0"/>
              </a:rPr>
              <a:t>Data Science and Machine Learning Capstone Project </a:t>
            </a:r>
            <a:r>
              <a:rPr lang="en-US" b="0" i="0" dirty="0">
                <a:solidFill>
                  <a:srgbClr val="0000CC"/>
                </a:solidFill>
                <a:effectLst/>
                <a:latin typeface="IBM Plex Mono SemiBold" panose="020B0709050203000203" pitchFamily="49" charset="0"/>
              </a:rPr>
              <a:t>​</a:t>
            </a:r>
            <a:endParaRPr lang="en-US" dirty="0">
              <a:solidFill>
                <a:srgbClr val="0000CC"/>
              </a:solidFill>
            </a:endParaRPr>
          </a:p>
        </p:txBody>
      </p:sp>
      <p:sp>
        <p:nvSpPr>
          <p:cNvPr id="4" name="TextBox 3">
            <a:extLst>
              <a:ext uri="{FF2B5EF4-FFF2-40B4-BE49-F238E27FC236}">
                <a16:creationId xmlns:a16="http://schemas.microsoft.com/office/drawing/2014/main" id="{54CDD981-7E9D-4F5B-ABA4-07498F0B2A0C}"/>
              </a:ext>
            </a:extLst>
          </p:cNvPr>
          <p:cNvSpPr txBox="1"/>
          <p:nvPr/>
        </p:nvSpPr>
        <p:spPr>
          <a:xfrm>
            <a:off x="7989570" y="1462088"/>
            <a:ext cx="4090035" cy="338554"/>
          </a:xfrm>
          <a:prstGeom prst="rect">
            <a:avLst/>
          </a:prstGeom>
          <a:noFill/>
        </p:spPr>
        <p:txBody>
          <a:bodyPr wrap="square" rtlCol="0">
            <a:spAutoFit/>
          </a:bodyPr>
          <a:lstStyle/>
          <a:p>
            <a:pPr marL="0" indent="0">
              <a:buNone/>
            </a:pPr>
            <a:r>
              <a:rPr lang="en-US" sz="1600" dirty="0">
                <a:solidFill>
                  <a:srgbClr val="0000CC"/>
                </a:solidFill>
                <a:latin typeface="IBM Plex Mono SemiBold" panose="020B0709050203000203" pitchFamily="49" charset="0"/>
              </a:rPr>
              <a:t>By Payas Chatrath</a:t>
            </a:r>
          </a:p>
        </p:txBody>
      </p:sp>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1800" dirty="0"/>
              <a:t>EXPLORATORY DATA ANALYTICS WITH VISUALIZATION (result and Methodology)</a:t>
            </a:r>
          </a:p>
        </p:txBody>
      </p:sp>
      <p:sp>
        <p:nvSpPr>
          <p:cNvPr id="9" name="TextBox 8">
            <a:extLst>
              <a:ext uri="{FF2B5EF4-FFF2-40B4-BE49-F238E27FC236}">
                <a16:creationId xmlns:a16="http://schemas.microsoft.com/office/drawing/2014/main" id="{B410E315-8805-4274-A7BC-71977306938D}"/>
              </a:ext>
            </a:extLst>
          </p:cNvPr>
          <p:cNvSpPr txBox="1"/>
          <p:nvPr/>
        </p:nvSpPr>
        <p:spPr>
          <a:xfrm>
            <a:off x="0" y="1406216"/>
            <a:ext cx="4356591"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Relationship between the success rate of each orbit type was visualized.</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 relationship between Flight Number and orbit type was visualized.</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2"/>
              </a:rPr>
              <a:t>https://github.com/pchatrat/IBM_Capstone_Project/blob/main/jupyter-labs-eda-dataviz.ipynb</a:t>
            </a:r>
            <a:endParaRPr lang="en-US" dirty="0">
              <a:solidFill>
                <a:srgbClr val="0070C0"/>
              </a:solidFill>
              <a:latin typeface="IBM Plex Mono Text" panose="020B0509050203000203" pitchFamily="49" charset="0"/>
            </a:endParaRPr>
          </a:p>
          <a:p>
            <a:pPr marL="342900" indent="-342900">
              <a:buFont typeface="+mj-lt"/>
              <a:buAutoNum type="arabicPeriod"/>
            </a:pPr>
            <a:endParaRPr lang="en-US" dirty="0">
              <a:solidFill>
                <a:srgbClr val="0070C0"/>
              </a:solidFill>
              <a:latin typeface="IBM Plex Mono Text" panose="020B0509050203000203" pitchFamily="49" charset="0"/>
            </a:endParaRPr>
          </a:p>
        </p:txBody>
      </p:sp>
      <p:pic>
        <p:nvPicPr>
          <p:cNvPr id="4" name="Picture 3">
            <a:extLst>
              <a:ext uri="{FF2B5EF4-FFF2-40B4-BE49-F238E27FC236}">
                <a16:creationId xmlns:a16="http://schemas.microsoft.com/office/drawing/2014/main" id="{1B735B12-EE6A-48BC-97A0-59068A24DDE7}"/>
              </a:ext>
            </a:extLst>
          </p:cNvPr>
          <p:cNvPicPr>
            <a:picLocks noChangeAspect="1"/>
          </p:cNvPicPr>
          <p:nvPr/>
        </p:nvPicPr>
        <p:blipFill>
          <a:blip r:embed="rId3"/>
          <a:stretch>
            <a:fillRect/>
          </a:stretch>
        </p:blipFill>
        <p:spPr>
          <a:xfrm>
            <a:off x="5532120" y="1383358"/>
            <a:ext cx="6659881" cy="3074342"/>
          </a:xfrm>
          <a:prstGeom prst="rect">
            <a:avLst/>
          </a:prstGeom>
        </p:spPr>
      </p:pic>
      <p:pic>
        <p:nvPicPr>
          <p:cNvPr id="6" name="Picture 5">
            <a:extLst>
              <a:ext uri="{FF2B5EF4-FFF2-40B4-BE49-F238E27FC236}">
                <a16:creationId xmlns:a16="http://schemas.microsoft.com/office/drawing/2014/main" id="{34DFF76A-76EB-4C1D-91F2-072F149E7944}"/>
              </a:ext>
            </a:extLst>
          </p:cNvPr>
          <p:cNvPicPr>
            <a:picLocks noChangeAspect="1"/>
          </p:cNvPicPr>
          <p:nvPr/>
        </p:nvPicPr>
        <p:blipFill>
          <a:blip r:embed="rId4"/>
          <a:stretch>
            <a:fillRect/>
          </a:stretch>
        </p:blipFill>
        <p:spPr>
          <a:xfrm>
            <a:off x="5532120" y="4457700"/>
            <a:ext cx="6606541" cy="1828800"/>
          </a:xfrm>
          <a:prstGeom prst="rect">
            <a:avLst/>
          </a:prstGeom>
        </p:spPr>
      </p:pic>
    </p:spTree>
    <p:extLst>
      <p:ext uri="{BB962C8B-B14F-4D97-AF65-F5344CB8AC3E}">
        <p14:creationId xmlns:p14="http://schemas.microsoft.com/office/powerpoint/2010/main" val="3977085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1800" dirty="0"/>
              <a:t>EXPLORATORY DATA ANALYTICS WITH VISUALIZATION (result and Methodology)</a:t>
            </a:r>
          </a:p>
        </p:txBody>
      </p:sp>
      <p:sp>
        <p:nvSpPr>
          <p:cNvPr id="9" name="TextBox 8">
            <a:extLst>
              <a:ext uri="{FF2B5EF4-FFF2-40B4-BE49-F238E27FC236}">
                <a16:creationId xmlns:a16="http://schemas.microsoft.com/office/drawing/2014/main" id="{B410E315-8805-4274-A7BC-71977306938D}"/>
              </a:ext>
            </a:extLst>
          </p:cNvPr>
          <p:cNvSpPr txBox="1"/>
          <p:nvPr/>
        </p:nvSpPr>
        <p:spPr>
          <a:xfrm>
            <a:off x="0" y="1406216"/>
            <a:ext cx="4356591"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Relationship between the payload and orbit type was visualized.</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Visualized the launch success yearly trend.</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2"/>
              </a:rPr>
              <a:t>https://github.com/pchatrat/IBM_Capstone_Project/blob/main/jupyter-labs-eda-dataviz.ipynb</a:t>
            </a:r>
            <a:endParaRPr lang="en-US" dirty="0">
              <a:solidFill>
                <a:srgbClr val="0070C0"/>
              </a:solidFill>
              <a:latin typeface="IBM Plex Mono Text" panose="020B0509050203000203" pitchFamily="49" charset="0"/>
            </a:endParaRPr>
          </a:p>
          <a:p>
            <a:pPr marL="342900" indent="-342900">
              <a:buFont typeface="+mj-lt"/>
              <a:buAutoNum type="arabicPeriod"/>
            </a:pPr>
            <a:endParaRPr lang="en-US" dirty="0">
              <a:solidFill>
                <a:srgbClr val="0070C0"/>
              </a:solidFill>
              <a:latin typeface="IBM Plex Mono Text" panose="020B0509050203000203" pitchFamily="49" charset="0"/>
            </a:endParaRPr>
          </a:p>
        </p:txBody>
      </p:sp>
      <p:pic>
        <p:nvPicPr>
          <p:cNvPr id="5" name="Picture 4">
            <a:extLst>
              <a:ext uri="{FF2B5EF4-FFF2-40B4-BE49-F238E27FC236}">
                <a16:creationId xmlns:a16="http://schemas.microsoft.com/office/drawing/2014/main" id="{8E54AC4B-E446-4878-8897-783EE53E260A}"/>
              </a:ext>
            </a:extLst>
          </p:cNvPr>
          <p:cNvPicPr>
            <a:picLocks noChangeAspect="1"/>
          </p:cNvPicPr>
          <p:nvPr/>
        </p:nvPicPr>
        <p:blipFill>
          <a:blip r:embed="rId3"/>
          <a:stretch>
            <a:fillRect/>
          </a:stretch>
        </p:blipFill>
        <p:spPr>
          <a:xfrm>
            <a:off x="4789170" y="1414221"/>
            <a:ext cx="7349491" cy="2311959"/>
          </a:xfrm>
          <a:prstGeom prst="rect">
            <a:avLst/>
          </a:prstGeom>
        </p:spPr>
      </p:pic>
      <p:pic>
        <p:nvPicPr>
          <p:cNvPr id="8" name="Picture 7">
            <a:extLst>
              <a:ext uri="{FF2B5EF4-FFF2-40B4-BE49-F238E27FC236}">
                <a16:creationId xmlns:a16="http://schemas.microsoft.com/office/drawing/2014/main" id="{4C702AC9-BB08-4F96-88D6-6CC6AC2C0CE7}"/>
              </a:ext>
            </a:extLst>
          </p:cNvPr>
          <p:cNvPicPr>
            <a:picLocks noChangeAspect="1"/>
          </p:cNvPicPr>
          <p:nvPr/>
        </p:nvPicPr>
        <p:blipFill>
          <a:blip r:embed="rId4"/>
          <a:stretch>
            <a:fillRect/>
          </a:stretch>
        </p:blipFill>
        <p:spPr>
          <a:xfrm>
            <a:off x="7835410" y="3726180"/>
            <a:ext cx="4356591" cy="2594610"/>
          </a:xfrm>
          <a:prstGeom prst="rect">
            <a:avLst/>
          </a:prstGeom>
        </p:spPr>
      </p:pic>
    </p:spTree>
    <p:extLst>
      <p:ext uri="{BB962C8B-B14F-4D97-AF65-F5344CB8AC3E}">
        <p14:creationId xmlns:p14="http://schemas.microsoft.com/office/powerpoint/2010/main" val="1231382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000" dirty="0"/>
              <a:t>EXPLORATORY DATA ANALYTICS WITH SQL (result and Methodology)</a:t>
            </a:r>
          </a:p>
        </p:txBody>
      </p:sp>
      <p:sp>
        <p:nvSpPr>
          <p:cNvPr id="9" name="TextBox 8">
            <a:extLst>
              <a:ext uri="{FF2B5EF4-FFF2-40B4-BE49-F238E27FC236}">
                <a16:creationId xmlns:a16="http://schemas.microsoft.com/office/drawing/2014/main" id="{B410E315-8805-4274-A7BC-71977306938D}"/>
              </a:ext>
            </a:extLst>
          </p:cNvPr>
          <p:cNvSpPr txBox="1"/>
          <p:nvPr/>
        </p:nvSpPr>
        <p:spPr>
          <a:xfrm>
            <a:off x="4293871" y="20627"/>
            <a:ext cx="7898130"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dirty="0">
                <a:solidFill>
                  <a:srgbClr val="0070C0"/>
                </a:solidFill>
                <a:latin typeface="IBM Plex Mono Text" panose="020B0509050203000203" pitchFamily="49" charset="0"/>
              </a:rPr>
              <a:t>Link to the notebook is: </a:t>
            </a:r>
            <a:r>
              <a:rPr lang="en-US" sz="1200" dirty="0">
                <a:solidFill>
                  <a:srgbClr val="0070C0"/>
                </a:solidFill>
                <a:latin typeface="IBM Plex Mono Text" panose="020B0509050203000203" pitchFamily="49" charset="0"/>
                <a:hlinkClick r:id="rId2"/>
              </a:rPr>
              <a:t>https://github.com/pchatrat/IBM_Capstone_Project/blob/main/jupyter-labs-eda-sql-edx.ipynb</a:t>
            </a:r>
            <a:endParaRPr lang="en-US" sz="1200" dirty="0">
              <a:solidFill>
                <a:srgbClr val="0070C0"/>
              </a:solidFill>
              <a:latin typeface="IBM Plex Mono Text" panose="020B0509050203000203" pitchFamily="49" charset="0"/>
            </a:endParaRPr>
          </a:p>
        </p:txBody>
      </p:sp>
      <p:pic>
        <p:nvPicPr>
          <p:cNvPr id="11" name="Picture 10">
            <a:extLst>
              <a:ext uri="{FF2B5EF4-FFF2-40B4-BE49-F238E27FC236}">
                <a16:creationId xmlns:a16="http://schemas.microsoft.com/office/drawing/2014/main" id="{6750B03B-84B2-4FA0-A5C2-D008A3F4CE4E}"/>
              </a:ext>
            </a:extLst>
          </p:cNvPr>
          <p:cNvPicPr>
            <a:picLocks noChangeAspect="1"/>
          </p:cNvPicPr>
          <p:nvPr/>
        </p:nvPicPr>
        <p:blipFill>
          <a:blip r:embed="rId3"/>
          <a:stretch>
            <a:fillRect/>
          </a:stretch>
        </p:blipFill>
        <p:spPr>
          <a:xfrm>
            <a:off x="0" y="1406568"/>
            <a:ext cx="5646420" cy="2468880"/>
          </a:xfrm>
          <a:prstGeom prst="rect">
            <a:avLst/>
          </a:prstGeom>
        </p:spPr>
      </p:pic>
      <p:pic>
        <p:nvPicPr>
          <p:cNvPr id="15" name="Picture 14">
            <a:extLst>
              <a:ext uri="{FF2B5EF4-FFF2-40B4-BE49-F238E27FC236}">
                <a16:creationId xmlns:a16="http://schemas.microsoft.com/office/drawing/2014/main" id="{DE96BDB7-1378-4917-88E0-0AA55A9628F7}"/>
              </a:ext>
            </a:extLst>
          </p:cNvPr>
          <p:cNvPicPr>
            <a:picLocks noChangeAspect="1"/>
          </p:cNvPicPr>
          <p:nvPr/>
        </p:nvPicPr>
        <p:blipFill>
          <a:blip r:embed="rId4"/>
          <a:stretch>
            <a:fillRect/>
          </a:stretch>
        </p:blipFill>
        <p:spPr>
          <a:xfrm>
            <a:off x="0" y="3914632"/>
            <a:ext cx="5788343" cy="2188987"/>
          </a:xfrm>
          <a:prstGeom prst="rect">
            <a:avLst/>
          </a:prstGeom>
        </p:spPr>
      </p:pic>
      <p:pic>
        <p:nvPicPr>
          <p:cNvPr id="19" name="Picture 18">
            <a:extLst>
              <a:ext uri="{FF2B5EF4-FFF2-40B4-BE49-F238E27FC236}">
                <a16:creationId xmlns:a16="http://schemas.microsoft.com/office/drawing/2014/main" id="{0CAC1F76-D9EB-4A14-BD29-0BDDD1192AC7}"/>
              </a:ext>
            </a:extLst>
          </p:cNvPr>
          <p:cNvPicPr>
            <a:picLocks noChangeAspect="1"/>
          </p:cNvPicPr>
          <p:nvPr/>
        </p:nvPicPr>
        <p:blipFill>
          <a:blip r:embed="rId5"/>
          <a:stretch>
            <a:fillRect/>
          </a:stretch>
        </p:blipFill>
        <p:spPr>
          <a:xfrm>
            <a:off x="5646420" y="1406568"/>
            <a:ext cx="6378894" cy="1588091"/>
          </a:xfrm>
          <a:prstGeom prst="rect">
            <a:avLst/>
          </a:prstGeom>
        </p:spPr>
      </p:pic>
      <p:pic>
        <p:nvPicPr>
          <p:cNvPr id="23" name="Picture 22">
            <a:extLst>
              <a:ext uri="{FF2B5EF4-FFF2-40B4-BE49-F238E27FC236}">
                <a16:creationId xmlns:a16="http://schemas.microsoft.com/office/drawing/2014/main" id="{BEE444A0-75DD-43A8-B042-2E61C51592BA}"/>
              </a:ext>
            </a:extLst>
          </p:cNvPr>
          <p:cNvPicPr>
            <a:picLocks noChangeAspect="1"/>
          </p:cNvPicPr>
          <p:nvPr/>
        </p:nvPicPr>
        <p:blipFill>
          <a:blip r:embed="rId6"/>
          <a:stretch>
            <a:fillRect/>
          </a:stretch>
        </p:blipFill>
        <p:spPr>
          <a:xfrm>
            <a:off x="5646420" y="2994659"/>
            <a:ext cx="6378893" cy="1152800"/>
          </a:xfrm>
          <a:prstGeom prst="rect">
            <a:avLst/>
          </a:prstGeom>
        </p:spPr>
      </p:pic>
      <p:pic>
        <p:nvPicPr>
          <p:cNvPr id="27" name="Picture 26">
            <a:extLst>
              <a:ext uri="{FF2B5EF4-FFF2-40B4-BE49-F238E27FC236}">
                <a16:creationId xmlns:a16="http://schemas.microsoft.com/office/drawing/2014/main" id="{5647007B-D377-472F-A9D6-89E61C064E21}"/>
              </a:ext>
            </a:extLst>
          </p:cNvPr>
          <p:cNvPicPr>
            <a:picLocks noChangeAspect="1"/>
          </p:cNvPicPr>
          <p:nvPr/>
        </p:nvPicPr>
        <p:blipFill>
          <a:blip r:embed="rId7"/>
          <a:stretch>
            <a:fillRect/>
          </a:stretch>
        </p:blipFill>
        <p:spPr>
          <a:xfrm>
            <a:off x="5788343" y="4186645"/>
            <a:ext cx="6236971" cy="1916974"/>
          </a:xfrm>
          <a:prstGeom prst="rect">
            <a:avLst/>
          </a:prstGeom>
        </p:spPr>
      </p:pic>
    </p:spTree>
    <p:extLst>
      <p:ext uri="{BB962C8B-B14F-4D97-AF65-F5344CB8AC3E}">
        <p14:creationId xmlns:p14="http://schemas.microsoft.com/office/powerpoint/2010/main" val="290344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000" dirty="0"/>
              <a:t>EXPLORATORY DATA ANALYTICS WITH SQL (result and Methodology)</a:t>
            </a:r>
          </a:p>
        </p:txBody>
      </p:sp>
      <p:sp>
        <p:nvSpPr>
          <p:cNvPr id="9" name="TextBox 8">
            <a:extLst>
              <a:ext uri="{FF2B5EF4-FFF2-40B4-BE49-F238E27FC236}">
                <a16:creationId xmlns:a16="http://schemas.microsoft.com/office/drawing/2014/main" id="{B410E315-8805-4274-A7BC-71977306938D}"/>
              </a:ext>
            </a:extLst>
          </p:cNvPr>
          <p:cNvSpPr txBox="1"/>
          <p:nvPr/>
        </p:nvSpPr>
        <p:spPr>
          <a:xfrm>
            <a:off x="4293871" y="20627"/>
            <a:ext cx="7898130" cy="276999"/>
          </a:xfrm>
          <a:prstGeom prst="rect">
            <a:avLst/>
          </a:prstGeom>
          <a:noFill/>
        </p:spPr>
        <p:txBody>
          <a:bodyPr wrap="square" rtlCol="0">
            <a:spAutoFit/>
          </a:bodyPr>
          <a:lstStyle/>
          <a:p>
            <a:pPr marL="342900" indent="-342900">
              <a:buFont typeface="Wingdings" panose="05000000000000000000" pitchFamily="2" charset="2"/>
              <a:buChar char="Ø"/>
            </a:pPr>
            <a:r>
              <a:rPr lang="en-US" sz="1200" dirty="0">
                <a:solidFill>
                  <a:srgbClr val="0070C0"/>
                </a:solidFill>
                <a:latin typeface="IBM Plex Mono Text" panose="020B0509050203000203" pitchFamily="49" charset="0"/>
              </a:rPr>
              <a:t>Link to the notebook is: </a:t>
            </a:r>
            <a:r>
              <a:rPr lang="en-US" sz="1200" dirty="0">
                <a:solidFill>
                  <a:srgbClr val="0070C0"/>
                </a:solidFill>
                <a:latin typeface="IBM Plex Mono Text" panose="020B0509050203000203" pitchFamily="49" charset="0"/>
                <a:hlinkClick r:id="rId2"/>
              </a:rPr>
              <a:t>https://github.com/pchatrat/IBM_Capstone_Project/blob/main/jupyter-labs-eda-sql-edx.ipynb</a:t>
            </a:r>
            <a:endParaRPr lang="en-US" sz="1200" dirty="0">
              <a:solidFill>
                <a:srgbClr val="0070C0"/>
              </a:solidFill>
              <a:latin typeface="IBM Plex Mono Text" panose="020B0509050203000203" pitchFamily="49" charset="0"/>
            </a:endParaRPr>
          </a:p>
        </p:txBody>
      </p:sp>
      <p:pic>
        <p:nvPicPr>
          <p:cNvPr id="6" name="Picture 5">
            <a:extLst>
              <a:ext uri="{FF2B5EF4-FFF2-40B4-BE49-F238E27FC236}">
                <a16:creationId xmlns:a16="http://schemas.microsoft.com/office/drawing/2014/main" id="{999ACB3D-0E93-4F2E-81C5-F2E4D1474D66}"/>
              </a:ext>
            </a:extLst>
          </p:cNvPr>
          <p:cNvPicPr>
            <a:picLocks noChangeAspect="1"/>
          </p:cNvPicPr>
          <p:nvPr/>
        </p:nvPicPr>
        <p:blipFill>
          <a:blip r:embed="rId3"/>
          <a:stretch>
            <a:fillRect/>
          </a:stretch>
        </p:blipFill>
        <p:spPr>
          <a:xfrm>
            <a:off x="0" y="1440858"/>
            <a:ext cx="5646420" cy="1698312"/>
          </a:xfrm>
          <a:prstGeom prst="rect">
            <a:avLst/>
          </a:prstGeom>
        </p:spPr>
      </p:pic>
      <p:pic>
        <p:nvPicPr>
          <p:cNvPr id="12" name="Picture 11">
            <a:extLst>
              <a:ext uri="{FF2B5EF4-FFF2-40B4-BE49-F238E27FC236}">
                <a16:creationId xmlns:a16="http://schemas.microsoft.com/office/drawing/2014/main" id="{45D235E3-1CFC-4546-AAD8-713E2274D28C}"/>
              </a:ext>
            </a:extLst>
          </p:cNvPr>
          <p:cNvPicPr>
            <a:picLocks noChangeAspect="1"/>
          </p:cNvPicPr>
          <p:nvPr/>
        </p:nvPicPr>
        <p:blipFill>
          <a:blip r:embed="rId4"/>
          <a:stretch>
            <a:fillRect/>
          </a:stretch>
        </p:blipFill>
        <p:spPr>
          <a:xfrm>
            <a:off x="0" y="3139170"/>
            <a:ext cx="5646419" cy="1698313"/>
          </a:xfrm>
          <a:prstGeom prst="rect">
            <a:avLst/>
          </a:prstGeom>
        </p:spPr>
      </p:pic>
      <p:pic>
        <p:nvPicPr>
          <p:cNvPr id="17" name="Picture 16">
            <a:extLst>
              <a:ext uri="{FF2B5EF4-FFF2-40B4-BE49-F238E27FC236}">
                <a16:creationId xmlns:a16="http://schemas.microsoft.com/office/drawing/2014/main" id="{F9434767-ACCE-41F4-8DA1-EAAD2D4ABDF8}"/>
              </a:ext>
            </a:extLst>
          </p:cNvPr>
          <p:cNvPicPr>
            <a:picLocks noChangeAspect="1"/>
          </p:cNvPicPr>
          <p:nvPr/>
        </p:nvPicPr>
        <p:blipFill>
          <a:blip r:embed="rId5"/>
          <a:stretch>
            <a:fillRect/>
          </a:stretch>
        </p:blipFill>
        <p:spPr>
          <a:xfrm>
            <a:off x="5691626" y="1407880"/>
            <a:ext cx="6412744" cy="2432600"/>
          </a:xfrm>
          <a:prstGeom prst="rect">
            <a:avLst/>
          </a:prstGeom>
        </p:spPr>
      </p:pic>
      <p:pic>
        <p:nvPicPr>
          <p:cNvPr id="22" name="Picture 21">
            <a:extLst>
              <a:ext uri="{FF2B5EF4-FFF2-40B4-BE49-F238E27FC236}">
                <a16:creationId xmlns:a16="http://schemas.microsoft.com/office/drawing/2014/main" id="{5E69AA02-E224-4F74-8D79-46EEFB78957A}"/>
              </a:ext>
            </a:extLst>
          </p:cNvPr>
          <p:cNvPicPr>
            <a:picLocks noChangeAspect="1"/>
          </p:cNvPicPr>
          <p:nvPr/>
        </p:nvPicPr>
        <p:blipFill>
          <a:blip r:embed="rId6"/>
          <a:stretch>
            <a:fillRect/>
          </a:stretch>
        </p:blipFill>
        <p:spPr>
          <a:xfrm>
            <a:off x="5943599" y="3840480"/>
            <a:ext cx="6248401" cy="2251709"/>
          </a:xfrm>
          <a:prstGeom prst="rect">
            <a:avLst/>
          </a:prstGeom>
        </p:spPr>
      </p:pic>
      <p:pic>
        <p:nvPicPr>
          <p:cNvPr id="28" name="Picture 27">
            <a:extLst>
              <a:ext uri="{FF2B5EF4-FFF2-40B4-BE49-F238E27FC236}">
                <a16:creationId xmlns:a16="http://schemas.microsoft.com/office/drawing/2014/main" id="{BF4CF74C-4D11-42CD-9583-496C988FDA12}"/>
              </a:ext>
            </a:extLst>
          </p:cNvPr>
          <p:cNvPicPr>
            <a:picLocks noChangeAspect="1"/>
          </p:cNvPicPr>
          <p:nvPr/>
        </p:nvPicPr>
        <p:blipFill>
          <a:blip r:embed="rId7"/>
          <a:stretch>
            <a:fillRect/>
          </a:stretch>
        </p:blipFill>
        <p:spPr>
          <a:xfrm>
            <a:off x="0" y="4947517"/>
            <a:ext cx="6096000" cy="1325563"/>
          </a:xfrm>
          <a:prstGeom prst="rect">
            <a:avLst/>
          </a:prstGeom>
        </p:spPr>
      </p:pic>
    </p:spTree>
    <p:extLst>
      <p:ext uri="{BB962C8B-B14F-4D97-AF65-F5344CB8AC3E}">
        <p14:creationId xmlns:p14="http://schemas.microsoft.com/office/powerpoint/2010/main" val="2938223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normAutofit/>
          </a:bodyPr>
          <a:lstStyle/>
          <a:p>
            <a:r>
              <a:rPr lang="en-US" sz="2400" dirty="0"/>
              <a:t>INTERACTIVE MAP WITH FOLIUM (result and Methodology)</a:t>
            </a:r>
          </a:p>
        </p:txBody>
      </p:sp>
      <p:sp>
        <p:nvSpPr>
          <p:cNvPr id="12" name="TextBox 11">
            <a:extLst>
              <a:ext uri="{FF2B5EF4-FFF2-40B4-BE49-F238E27FC236}">
                <a16:creationId xmlns:a16="http://schemas.microsoft.com/office/drawing/2014/main" id="{47F83416-451A-4159-B45E-08519FC31E9C}"/>
              </a:ext>
            </a:extLst>
          </p:cNvPr>
          <p:cNvSpPr txBox="1"/>
          <p:nvPr/>
        </p:nvSpPr>
        <p:spPr>
          <a:xfrm>
            <a:off x="0" y="1438752"/>
            <a:ext cx="3737610" cy="3693319"/>
          </a:xfrm>
          <a:prstGeom prst="rect">
            <a:avLst/>
          </a:prstGeom>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Marked all the launch sites on the map generated by Folium.</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Marked the Success/failed launches for each site on the map</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2"/>
              </a:rPr>
              <a:t>https://github.com/pchatrat/IBM_Capstone_Project/blob/main/lab_jupyter_launch_site_location.ipynb</a:t>
            </a:r>
            <a:endParaRPr lang="en-US" dirty="0">
              <a:solidFill>
                <a:srgbClr val="0070C0"/>
              </a:solidFill>
              <a:latin typeface="IBM Plex Mono Text" panose="020B0509050203000203" pitchFamily="49" charset="0"/>
            </a:endParaRPr>
          </a:p>
        </p:txBody>
      </p:sp>
      <p:pic>
        <p:nvPicPr>
          <p:cNvPr id="14" name="Picture 13">
            <a:extLst>
              <a:ext uri="{FF2B5EF4-FFF2-40B4-BE49-F238E27FC236}">
                <a16:creationId xmlns:a16="http://schemas.microsoft.com/office/drawing/2014/main" id="{A67F5B4A-913E-449E-A664-623EC5057007}"/>
              </a:ext>
            </a:extLst>
          </p:cNvPr>
          <p:cNvPicPr>
            <a:picLocks noChangeAspect="1"/>
          </p:cNvPicPr>
          <p:nvPr/>
        </p:nvPicPr>
        <p:blipFill>
          <a:blip r:embed="rId3"/>
          <a:stretch>
            <a:fillRect/>
          </a:stretch>
        </p:blipFill>
        <p:spPr>
          <a:xfrm>
            <a:off x="4023360" y="1438752"/>
            <a:ext cx="8106726" cy="2470308"/>
          </a:xfrm>
          <a:prstGeom prst="rect">
            <a:avLst/>
          </a:prstGeom>
        </p:spPr>
      </p:pic>
      <p:pic>
        <p:nvPicPr>
          <p:cNvPr id="16" name="Picture 15">
            <a:extLst>
              <a:ext uri="{FF2B5EF4-FFF2-40B4-BE49-F238E27FC236}">
                <a16:creationId xmlns:a16="http://schemas.microsoft.com/office/drawing/2014/main" id="{B9A5E985-D431-476E-887D-717587D83932}"/>
              </a:ext>
            </a:extLst>
          </p:cNvPr>
          <p:cNvPicPr>
            <a:picLocks noChangeAspect="1"/>
          </p:cNvPicPr>
          <p:nvPr/>
        </p:nvPicPr>
        <p:blipFill>
          <a:blip r:embed="rId4"/>
          <a:stretch>
            <a:fillRect/>
          </a:stretch>
        </p:blipFill>
        <p:spPr>
          <a:xfrm>
            <a:off x="4023360" y="3893946"/>
            <a:ext cx="8106727" cy="2468753"/>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normAutofit/>
          </a:bodyPr>
          <a:lstStyle/>
          <a:p>
            <a:r>
              <a:rPr lang="en-US" sz="2400" dirty="0"/>
              <a:t>INTERACTIVE MAP WITH FOLIUM (result and Methodology)</a:t>
            </a:r>
          </a:p>
        </p:txBody>
      </p:sp>
      <p:sp>
        <p:nvSpPr>
          <p:cNvPr id="12" name="TextBox 11">
            <a:extLst>
              <a:ext uri="{FF2B5EF4-FFF2-40B4-BE49-F238E27FC236}">
                <a16:creationId xmlns:a16="http://schemas.microsoft.com/office/drawing/2014/main" id="{47F83416-451A-4159-B45E-08519FC31E9C}"/>
              </a:ext>
            </a:extLst>
          </p:cNvPr>
          <p:cNvSpPr txBox="1"/>
          <p:nvPr/>
        </p:nvSpPr>
        <p:spPr>
          <a:xfrm>
            <a:off x="-1" y="1438752"/>
            <a:ext cx="4526281" cy="2308324"/>
          </a:xfrm>
          <a:prstGeom prst="rect">
            <a:avLst/>
          </a:prstGeom>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Calculate the launch site to its proximities distance.</a:t>
            </a:r>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2"/>
              </a:rPr>
              <a:t>https://github.com/pchatrat/IBM_Capstone_Project/blob/main/lab_jupyter_launch_site_location.ipynb</a:t>
            </a:r>
            <a:endParaRPr lang="en-US" dirty="0">
              <a:solidFill>
                <a:srgbClr val="0070C0"/>
              </a:solidFill>
              <a:latin typeface="IBM Plex Mono Text" panose="020B0509050203000203" pitchFamily="49" charset="0"/>
            </a:endParaRPr>
          </a:p>
        </p:txBody>
      </p:sp>
      <p:pic>
        <p:nvPicPr>
          <p:cNvPr id="4" name="Picture 3">
            <a:extLst>
              <a:ext uri="{FF2B5EF4-FFF2-40B4-BE49-F238E27FC236}">
                <a16:creationId xmlns:a16="http://schemas.microsoft.com/office/drawing/2014/main" id="{3ADCC41D-40FC-45ED-99AE-CB76BBF4B2A6}"/>
              </a:ext>
            </a:extLst>
          </p:cNvPr>
          <p:cNvPicPr>
            <a:picLocks noChangeAspect="1"/>
          </p:cNvPicPr>
          <p:nvPr/>
        </p:nvPicPr>
        <p:blipFill>
          <a:blip r:embed="rId3"/>
          <a:stretch>
            <a:fillRect/>
          </a:stretch>
        </p:blipFill>
        <p:spPr>
          <a:xfrm>
            <a:off x="4526280" y="1438752"/>
            <a:ext cx="7603807" cy="3979068"/>
          </a:xfrm>
          <a:prstGeom prst="rect">
            <a:avLst/>
          </a:prstGeom>
        </p:spPr>
      </p:pic>
    </p:spTree>
    <p:extLst>
      <p:ext uri="{BB962C8B-B14F-4D97-AF65-F5344CB8AC3E}">
        <p14:creationId xmlns:p14="http://schemas.microsoft.com/office/powerpoint/2010/main" val="374559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483769"/>
            <a:ext cx="10515600" cy="1325563"/>
          </a:xfrm>
        </p:spPr>
        <p:txBody>
          <a:bodyPr anchor="ctr">
            <a:normAutofit/>
          </a:bodyPr>
          <a:lstStyle/>
          <a:p>
            <a:r>
              <a:rPr lang="en-US" sz="2400" dirty="0"/>
              <a:t>DASHBOARD WITH PLOTLY DASH (result and 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 y="1417320"/>
            <a:ext cx="5886450" cy="4294129"/>
          </a:xfrm>
        </p:spPr>
        <p:txBody>
          <a:bodyPr>
            <a:normAutofit/>
          </a:bodyPr>
          <a:lstStyle/>
          <a:p>
            <a:pPr>
              <a:buFont typeface="Wingdings" panose="05000000000000000000" pitchFamily="2" charset="2"/>
              <a:buChar char="Ø"/>
            </a:pPr>
            <a:endParaRPr lang="en-US" sz="2200" dirty="0">
              <a:hlinkClick r:id="rId2"/>
            </a:endParaRPr>
          </a:p>
          <a:p>
            <a:pPr>
              <a:buFont typeface="Arial" panose="020B0604020202020204" pitchFamily="34" charset="0"/>
              <a:buChar char="•"/>
            </a:pPr>
            <a:r>
              <a:rPr lang="en-US" sz="1800" dirty="0"/>
              <a:t>First the drop down input component was created.</a:t>
            </a:r>
          </a:p>
          <a:p>
            <a:pPr>
              <a:buFont typeface="Arial" panose="020B0604020202020204" pitchFamily="34" charset="0"/>
              <a:buChar char="•"/>
            </a:pPr>
            <a:r>
              <a:rPr lang="en-US" sz="1800" dirty="0"/>
              <a:t>Added a callback function which makes changes in the pie chart accordingly.</a:t>
            </a:r>
          </a:p>
          <a:p>
            <a:pPr>
              <a:buFont typeface="Arial" panose="020B0604020202020204" pitchFamily="34" charset="0"/>
              <a:buChar char="•"/>
            </a:pPr>
            <a:r>
              <a:rPr lang="en-US" sz="1800" dirty="0"/>
              <a:t>Then a range slider was added to select the Payload.</a:t>
            </a:r>
          </a:p>
          <a:p>
            <a:pPr>
              <a:buFont typeface="Arial" panose="020B0604020202020204" pitchFamily="34" charset="0"/>
              <a:buChar char="•"/>
            </a:pPr>
            <a:r>
              <a:rPr lang="en-US" sz="1800" dirty="0"/>
              <a:t>A callback function was added to render the success-payload-scatter-chart (scatter plot)</a:t>
            </a:r>
          </a:p>
          <a:p>
            <a:pPr>
              <a:buFont typeface="Arial" panose="020B0604020202020204" pitchFamily="34" charset="0"/>
              <a:buChar char="•"/>
            </a:pPr>
            <a:endParaRPr lang="en-US" sz="1800" dirty="0"/>
          </a:p>
          <a:p>
            <a:pPr marL="342900" indent="-342900">
              <a:buFont typeface="Wingdings" panose="05000000000000000000" pitchFamily="2" charset="2"/>
              <a:buChar char="Ø"/>
            </a:pPr>
            <a:r>
              <a:rPr lang="en-US" sz="1800" dirty="0"/>
              <a:t>Link to the notebook is: </a:t>
            </a:r>
            <a:r>
              <a:rPr lang="en-US" sz="1800" dirty="0">
                <a:hlinkClick r:id="rId2">
                  <a:extLst>
                    <a:ext uri="{A12FA001-AC4F-418D-AE19-62706E023703}">
                      <ahyp:hlinkClr xmlns:ahyp="http://schemas.microsoft.com/office/drawing/2018/hyperlinkcolor" val="tx"/>
                    </a:ext>
                  </a:extLst>
                </a:hlinkClick>
              </a:rPr>
              <a:t>https://github.com/pchatrat/IBM_Capstone_Project/blob/main/SpaceX%20Plotly.py</a:t>
            </a:r>
            <a:endParaRPr lang="en-US" sz="1800" dirty="0"/>
          </a:p>
        </p:txBody>
      </p:sp>
      <p:pic>
        <p:nvPicPr>
          <p:cNvPr id="6" name="Picture 5">
            <a:extLst>
              <a:ext uri="{FF2B5EF4-FFF2-40B4-BE49-F238E27FC236}">
                <a16:creationId xmlns:a16="http://schemas.microsoft.com/office/drawing/2014/main" id="{B6DD3992-915F-4B9E-B0B0-EAC87013184D}"/>
              </a:ext>
            </a:extLst>
          </p:cNvPr>
          <p:cNvPicPr>
            <a:picLocks noChangeAspect="1"/>
          </p:cNvPicPr>
          <p:nvPr/>
        </p:nvPicPr>
        <p:blipFill>
          <a:blip r:embed="rId3"/>
          <a:stretch>
            <a:fillRect/>
          </a:stretch>
        </p:blipFill>
        <p:spPr>
          <a:xfrm>
            <a:off x="5886451" y="1417320"/>
            <a:ext cx="6168390" cy="1623060"/>
          </a:xfrm>
          <a:prstGeom prst="rect">
            <a:avLst/>
          </a:prstGeom>
        </p:spPr>
      </p:pic>
      <p:pic>
        <p:nvPicPr>
          <p:cNvPr id="8" name="Picture 7">
            <a:extLst>
              <a:ext uri="{FF2B5EF4-FFF2-40B4-BE49-F238E27FC236}">
                <a16:creationId xmlns:a16="http://schemas.microsoft.com/office/drawing/2014/main" id="{8AD2567D-C3DC-407D-B8FE-89389FE7F676}"/>
              </a:ext>
            </a:extLst>
          </p:cNvPr>
          <p:cNvPicPr>
            <a:picLocks noChangeAspect="1"/>
          </p:cNvPicPr>
          <p:nvPr/>
        </p:nvPicPr>
        <p:blipFill>
          <a:blip r:embed="rId4"/>
          <a:stretch>
            <a:fillRect/>
          </a:stretch>
        </p:blipFill>
        <p:spPr>
          <a:xfrm>
            <a:off x="5958842" y="3429000"/>
            <a:ext cx="6095999" cy="2852980"/>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INSIGHTS</a:t>
            </a:r>
          </a:p>
        </p:txBody>
      </p:sp>
      <p:sp>
        <p:nvSpPr>
          <p:cNvPr id="3" name="Rectangle 1">
            <a:extLst>
              <a:ext uri="{FF2B5EF4-FFF2-40B4-BE49-F238E27FC236}">
                <a16:creationId xmlns:a16="http://schemas.microsoft.com/office/drawing/2014/main" id="{F0E568C1-B895-4BD3-8C92-43AE12D9364D}"/>
              </a:ext>
            </a:extLst>
          </p:cNvPr>
          <p:cNvSpPr>
            <a:spLocks noGrp="1" noChangeArrowheads="1"/>
          </p:cNvSpPr>
          <p:nvPr>
            <p:ph idx="1"/>
          </p:nvPr>
        </p:nvSpPr>
        <p:spPr bwMode="auto">
          <a:xfrm>
            <a:off x="838200" y="1718250"/>
            <a:ext cx="9597390" cy="3381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spcBef>
                <a:spcPts val="1000"/>
              </a:spcBef>
              <a:spcAft>
                <a:spcPct val="0"/>
              </a:spcAft>
              <a:buClrTx/>
              <a:buSzTx/>
              <a:buFontTx/>
              <a:buAutoNum type="arabicPeriod"/>
              <a:tabLst/>
            </a:pPr>
            <a:r>
              <a:rPr lang="en-US" altLang="en-US" sz="2200" dirty="0">
                <a:solidFill>
                  <a:srgbClr val="0070C0"/>
                </a:solidFill>
                <a:latin typeface="IBM Plex Mono Text" panose="020B0509050203000203" pitchFamily="49" charset="0"/>
              </a:rPr>
              <a:t>Which site has the largest successful launches?</a:t>
            </a:r>
          </a:p>
          <a:p>
            <a:pPr marL="0" marR="0" lvl="0" indent="0" eaLnBrk="1" fontAlgn="base" hangingPunct="1">
              <a:spcBef>
                <a:spcPts val="1000"/>
              </a:spcBef>
              <a:spcAft>
                <a:spcPct val="0"/>
              </a:spcAft>
              <a:buClrTx/>
              <a:buSzTx/>
              <a:buNone/>
              <a:tabLst/>
            </a:pPr>
            <a:r>
              <a:rPr lang="en-US" altLang="en-US" sz="2200" dirty="0">
                <a:solidFill>
                  <a:srgbClr val="0070C0"/>
                </a:solidFill>
                <a:latin typeface="IBM Plex Mono Text" panose="020B0509050203000203" pitchFamily="49" charset="0"/>
              </a:rPr>
              <a:t>KSC LC-39A</a:t>
            </a:r>
          </a:p>
          <a:p>
            <a:pPr marR="0" lvl="0" eaLnBrk="1" fontAlgn="base" hangingPunct="1">
              <a:spcBef>
                <a:spcPts val="1000"/>
              </a:spcBef>
              <a:spcAft>
                <a:spcPct val="0"/>
              </a:spcAft>
              <a:buClrTx/>
              <a:buSzTx/>
              <a:buFontTx/>
              <a:buAutoNum type="arabicPeriod" startAt="2"/>
              <a:tabLst/>
            </a:pPr>
            <a:r>
              <a:rPr lang="en-US" altLang="en-US" sz="2200" dirty="0">
                <a:solidFill>
                  <a:srgbClr val="0070C0"/>
                </a:solidFill>
                <a:latin typeface="IBM Plex Mono Text" panose="020B0509050203000203" pitchFamily="49" charset="0"/>
              </a:rPr>
              <a:t>Which site has the highest launch success rate?</a:t>
            </a:r>
          </a:p>
          <a:p>
            <a:pPr marL="0" marR="0" lvl="0" indent="0" eaLnBrk="1" fontAlgn="base" hangingPunct="1">
              <a:spcBef>
                <a:spcPts val="1000"/>
              </a:spcBef>
              <a:spcAft>
                <a:spcPct val="0"/>
              </a:spcAft>
              <a:buClrTx/>
              <a:buSzTx/>
              <a:buNone/>
              <a:tabLst/>
            </a:pPr>
            <a:r>
              <a:rPr lang="en-US" altLang="en-US" sz="2200" dirty="0">
                <a:solidFill>
                  <a:srgbClr val="0070C0"/>
                </a:solidFill>
                <a:latin typeface="IBM Plex Mono Text" panose="020B0509050203000203" pitchFamily="49" charset="0"/>
              </a:rPr>
              <a:t>KSC LC-39A had achieved 76.9%</a:t>
            </a:r>
          </a:p>
          <a:p>
            <a:pPr marR="0" lvl="0" eaLnBrk="1" fontAlgn="base" hangingPunct="1">
              <a:spcBef>
                <a:spcPts val="1000"/>
              </a:spcBef>
              <a:spcAft>
                <a:spcPct val="0"/>
              </a:spcAft>
              <a:buClrTx/>
              <a:buSzTx/>
              <a:buFontTx/>
              <a:buAutoNum type="arabicPeriod" startAt="3"/>
              <a:tabLst/>
            </a:pPr>
            <a:r>
              <a:rPr lang="en-US" altLang="en-US" sz="2200" dirty="0">
                <a:solidFill>
                  <a:srgbClr val="0070C0"/>
                </a:solidFill>
                <a:latin typeface="IBM Plex Mono Text" panose="020B0509050203000203" pitchFamily="49" charset="0"/>
              </a:rPr>
              <a:t>Which payload range(s) has the highest launch success rate?</a:t>
            </a:r>
          </a:p>
          <a:p>
            <a:pPr marL="0" marR="0" lvl="0" indent="0" eaLnBrk="1" fontAlgn="base" hangingPunct="1">
              <a:spcBef>
                <a:spcPts val="1000"/>
              </a:spcBef>
              <a:spcAft>
                <a:spcPct val="0"/>
              </a:spcAft>
              <a:buClrTx/>
              <a:buSzTx/>
              <a:buNone/>
              <a:tabLst/>
            </a:pPr>
            <a:r>
              <a:rPr lang="en-US" altLang="en-US" sz="2200" dirty="0">
                <a:solidFill>
                  <a:srgbClr val="0070C0"/>
                </a:solidFill>
                <a:latin typeface="IBM Plex Mono Text" panose="020B0509050203000203" pitchFamily="49" charset="0"/>
              </a:rPr>
              <a:t>0-4000kg</a:t>
            </a:r>
          </a:p>
          <a:p>
            <a:pPr marR="0" lvl="0" eaLnBrk="1" fontAlgn="base" hangingPunct="1">
              <a:spcBef>
                <a:spcPts val="1000"/>
              </a:spcBef>
              <a:spcAft>
                <a:spcPct val="0"/>
              </a:spcAft>
              <a:buClrTx/>
              <a:buSzTx/>
              <a:buFontTx/>
              <a:buAutoNum type="arabicPeriod" startAt="4"/>
              <a:tabLst/>
            </a:pPr>
            <a:r>
              <a:rPr lang="en-US" altLang="en-US" sz="2200" dirty="0">
                <a:solidFill>
                  <a:srgbClr val="0070C0"/>
                </a:solidFill>
                <a:latin typeface="IBM Plex Mono Text" panose="020B0509050203000203" pitchFamily="49" charset="0"/>
              </a:rPr>
              <a:t>Which payload range(s) has the lowest launch success rate?</a:t>
            </a:r>
          </a:p>
          <a:p>
            <a:pPr marL="0" marR="0" lvl="0" indent="0" eaLnBrk="1" fontAlgn="base" hangingPunct="1">
              <a:spcBef>
                <a:spcPts val="1000"/>
              </a:spcBef>
              <a:spcAft>
                <a:spcPct val="0"/>
              </a:spcAft>
              <a:buClrTx/>
              <a:buSzTx/>
              <a:buNone/>
              <a:tabLst/>
            </a:pPr>
            <a:r>
              <a:rPr lang="en-US" altLang="en-US" sz="2200" dirty="0">
                <a:solidFill>
                  <a:srgbClr val="0070C0"/>
                </a:solidFill>
                <a:latin typeface="IBM Plex Mono Text" panose="020B0509050203000203" pitchFamily="49" charset="0"/>
              </a:rPr>
              <a:t>4000kg-10000kg</a:t>
            </a:r>
          </a:p>
        </p:txBody>
      </p:sp>
    </p:spTree>
    <p:extLst>
      <p:ext uri="{BB962C8B-B14F-4D97-AF65-F5344CB8AC3E}">
        <p14:creationId xmlns:p14="http://schemas.microsoft.com/office/powerpoint/2010/main" val="91685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483769"/>
            <a:ext cx="10515600" cy="1325563"/>
          </a:xfrm>
        </p:spPr>
        <p:txBody>
          <a:bodyPr anchor="ctr">
            <a:normAutofit/>
          </a:bodyPr>
          <a:lstStyle/>
          <a:p>
            <a:r>
              <a:rPr lang="en-US" sz="2000" dirty="0"/>
              <a:t>PREDICTIVE ANALYSIS CLASSIFICATION (result and 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08661" y="1497330"/>
            <a:ext cx="5886450" cy="4294129"/>
          </a:xfrm>
        </p:spPr>
        <p:txBody>
          <a:bodyPr>
            <a:normAutofit/>
          </a:bodyPr>
          <a:lstStyle/>
          <a:p>
            <a:pPr>
              <a:buFont typeface="Arial" panose="020B0604020202020204" pitchFamily="34" charset="0"/>
              <a:buChar char="•"/>
            </a:pPr>
            <a:r>
              <a:rPr lang="en-US" sz="1800" dirty="0"/>
              <a:t>Performed exploratory Data Analysis and determine Training Labels</a:t>
            </a:r>
          </a:p>
          <a:p>
            <a:pPr>
              <a:buFont typeface="Arial" panose="020B0604020202020204" pitchFamily="34" charset="0"/>
              <a:buChar char="•"/>
            </a:pPr>
            <a:r>
              <a:rPr lang="en-US" sz="1800" dirty="0"/>
              <a:t>Created a column for the class</a:t>
            </a:r>
          </a:p>
          <a:p>
            <a:pPr>
              <a:buFont typeface="Arial" panose="020B0604020202020204" pitchFamily="34" charset="0"/>
              <a:buChar char="•"/>
            </a:pPr>
            <a:r>
              <a:rPr lang="en-US" sz="1800" dirty="0"/>
              <a:t>Standardize the data</a:t>
            </a:r>
          </a:p>
          <a:p>
            <a:pPr>
              <a:buFont typeface="Arial" panose="020B0604020202020204" pitchFamily="34" charset="0"/>
              <a:buChar char="•"/>
            </a:pPr>
            <a:r>
              <a:rPr lang="en-US" sz="1800" dirty="0"/>
              <a:t>Split into training data and test data</a:t>
            </a:r>
          </a:p>
          <a:p>
            <a:pPr>
              <a:buFont typeface="Arial" panose="020B0604020202020204" pitchFamily="34" charset="0"/>
              <a:buChar char="•"/>
            </a:pPr>
            <a:r>
              <a:rPr lang="en-US" sz="1800" dirty="0"/>
              <a:t>Find best Hyperparameter for SVM, Classification Trees and Logistic Regression</a:t>
            </a:r>
          </a:p>
          <a:p>
            <a:pPr>
              <a:buFont typeface="Arial" panose="020B0604020202020204" pitchFamily="34" charset="0"/>
              <a:buChar char="•"/>
            </a:pPr>
            <a:r>
              <a:rPr lang="en-US" sz="1800" dirty="0"/>
              <a:t>Find the method performs best using test data</a:t>
            </a:r>
          </a:p>
          <a:p>
            <a:pPr marL="342900" indent="-342900">
              <a:buFont typeface="Wingdings" panose="05000000000000000000" pitchFamily="2" charset="2"/>
              <a:buChar char="Ø"/>
            </a:pPr>
            <a:r>
              <a:rPr lang="en-US" sz="1800" dirty="0"/>
              <a:t>Link to the notebook is: </a:t>
            </a:r>
            <a:r>
              <a:rPr lang="en-US" sz="1800" dirty="0">
                <a:hlinkClick r:id="rId2"/>
              </a:rPr>
              <a:t>https://github.com/pchatrat/IBM_Capstone_Project/blob/main/SpaceX_Machine%20Learning%20Prediction_Part_5%20(2).ipynb</a:t>
            </a:r>
            <a:endParaRPr lang="en-US" sz="1800" dirty="0"/>
          </a:p>
        </p:txBody>
      </p:sp>
      <p:pic>
        <p:nvPicPr>
          <p:cNvPr id="5" name="Picture 4">
            <a:extLst>
              <a:ext uri="{FF2B5EF4-FFF2-40B4-BE49-F238E27FC236}">
                <a16:creationId xmlns:a16="http://schemas.microsoft.com/office/drawing/2014/main" id="{E4AEB996-9927-40A1-8488-95B14F6C9960}"/>
              </a:ext>
            </a:extLst>
          </p:cNvPr>
          <p:cNvPicPr>
            <a:picLocks noChangeAspect="1"/>
          </p:cNvPicPr>
          <p:nvPr/>
        </p:nvPicPr>
        <p:blipFill>
          <a:blip r:embed="rId3"/>
          <a:stretch>
            <a:fillRect/>
          </a:stretch>
        </p:blipFill>
        <p:spPr>
          <a:xfrm>
            <a:off x="6686550" y="1417319"/>
            <a:ext cx="5331234" cy="933551"/>
          </a:xfrm>
          <a:prstGeom prst="rect">
            <a:avLst/>
          </a:prstGeom>
        </p:spPr>
      </p:pic>
      <p:pic>
        <p:nvPicPr>
          <p:cNvPr id="9" name="Picture 8">
            <a:extLst>
              <a:ext uri="{FF2B5EF4-FFF2-40B4-BE49-F238E27FC236}">
                <a16:creationId xmlns:a16="http://schemas.microsoft.com/office/drawing/2014/main" id="{94D0B5E0-3CB7-49B0-86CF-B90675AECB49}"/>
              </a:ext>
            </a:extLst>
          </p:cNvPr>
          <p:cNvPicPr>
            <a:picLocks noChangeAspect="1"/>
          </p:cNvPicPr>
          <p:nvPr/>
        </p:nvPicPr>
        <p:blipFill>
          <a:blip r:embed="rId4"/>
          <a:stretch>
            <a:fillRect/>
          </a:stretch>
        </p:blipFill>
        <p:spPr>
          <a:xfrm>
            <a:off x="6657976" y="2350870"/>
            <a:ext cx="5366384" cy="933550"/>
          </a:xfrm>
          <a:prstGeom prst="rect">
            <a:avLst/>
          </a:prstGeom>
        </p:spPr>
      </p:pic>
      <p:pic>
        <p:nvPicPr>
          <p:cNvPr id="11" name="Picture 10">
            <a:extLst>
              <a:ext uri="{FF2B5EF4-FFF2-40B4-BE49-F238E27FC236}">
                <a16:creationId xmlns:a16="http://schemas.microsoft.com/office/drawing/2014/main" id="{44084195-CE18-4C37-8202-C225003EBBDA}"/>
              </a:ext>
            </a:extLst>
          </p:cNvPr>
          <p:cNvPicPr>
            <a:picLocks noChangeAspect="1"/>
          </p:cNvPicPr>
          <p:nvPr/>
        </p:nvPicPr>
        <p:blipFill>
          <a:blip r:embed="rId5"/>
          <a:stretch>
            <a:fillRect/>
          </a:stretch>
        </p:blipFill>
        <p:spPr>
          <a:xfrm>
            <a:off x="6657976" y="3284421"/>
            <a:ext cx="5366384" cy="933550"/>
          </a:xfrm>
          <a:prstGeom prst="rect">
            <a:avLst/>
          </a:prstGeom>
        </p:spPr>
      </p:pic>
      <p:pic>
        <p:nvPicPr>
          <p:cNvPr id="15" name="Picture 14">
            <a:extLst>
              <a:ext uri="{FF2B5EF4-FFF2-40B4-BE49-F238E27FC236}">
                <a16:creationId xmlns:a16="http://schemas.microsoft.com/office/drawing/2014/main" id="{8D0267AB-1DE9-4C65-8933-9C0DADE33914}"/>
              </a:ext>
            </a:extLst>
          </p:cNvPr>
          <p:cNvPicPr>
            <a:picLocks noChangeAspect="1"/>
          </p:cNvPicPr>
          <p:nvPr/>
        </p:nvPicPr>
        <p:blipFill>
          <a:blip r:embed="rId6"/>
          <a:stretch>
            <a:fillRect/>
          </a:stretch>
        </p:blipFill>
        <p:spPr>
          <a:xfrm>
            <a:off x="6686550" y="4422099"/>
            <a:ext cx="5505450" cy="933551"/>
          </a:xfrm>
          <a:prstGeom prst="rect">
            <a:avLst/>
          </a:prstGeom>
        </p:spPr>
      </p:pic>
    </p:spTree>
    <p:extLst>
      <p:ext uri="{BB962C8B-B14F-4D97-AF65-F5344CB8AC3E}">
        <p14:creationId xmlns:p14="http://schemas.microsoft.com/office/powerpoint/2010/main" val="763790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483769"/>
            <a:ext cx="10515600" cy="1325563"/>
          </a:xfrm>
        </p:spPr>
        <p:txBody>
          <a:bodyPr anchor="ctr">
            <a:normAutofit/>
          </a:bodyPr>
          <a:lstStyle/>
          <a:p>
            <a:r>
              <a:rPr lang="en-US" sz="2000" dirty="0"/>
              <a:t>CONFUSION MATRIX</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38200" y="5831422"/>
            <a:ext cx="11635739" cy="312001"/>
          </a:xfrm>
        </p:spPr>
        <p:txBody>
          <a:bodyPr>
            <a:normAutofit/>
          </a:bodyPr>
          <a:lstStyle/>
          <a:p>
            <a:pPr marL="342900" indent="-342900">
              <a:buFont typeface="Wingdings" panose="05000000000000000000" pitchFamily="2" charset="2"/>
              <a:buChar char="Ø"/>
            </a:pPr>
            <a:r>
              <a:rPr lang="en-US" sz="1200" dirty="0"/>
              <a:t>Link to the notebook is: </a:t>
            </a:r>
            <a:r>
              <a:rPr lang="en-US" sz="1200" dirty="0">
                <a:hlinkClick r:id="rId2"/>
              </a:rPr>
              <a:t>https://github.com/pchatrat/IBM_Capstone_Project/blob/main/SpaceX_Machine%20Learning%20Prediction_Part_5%20(2).ipynb</a:t>
            </a:r>
            <a:endParaRPr lang="en-US" sz="1200" dirty="0"/>
          </a:p>
        </p:txBody>
      </p:sp>
      <p:pic>
        <p:nvPicPr>
          <p:cNvPr id="17" name="Picture 16">
            <a:extLst>
              <a:ext uri="{FF2B5EF4-FFF2-40B4-BE49-F238E27FC236}">
                <a16:creationId xmlns:a16="http://schemas.microsoft.com/office/drawing/2014/main" id="{852A5862-DEC3-4A20-9682-8AC709E9706E}"/>
              </a:ext>
            </a:extLst>
          </p:cNvPr>
          <p:cNvPicPr>
            <a:picLocks noChangeAspect="1"/>
          </p:cNvPicPr>
          <p:nvPr/>
        </p:nvPicPr>
        <p:blipFill>
          <a:blip r:embed="rId3"/>
          <a:stretch>
            <a:fillRect/>
          </a:stretch>
        </p:blipFill>
        <p:spPr>
          <a:xfrm>
            <a:off x="3200400" y="1415112"/>
            <a:ext cx="5109210" cy="3796968"/>
          </a:xfrm>
          <a:prstGeom prst="rect">
            <a:avLst/>
          </a:prstGeom>
        </p:spPr>
      </p:pic>
      <p:pic>
        <p:nvPicPr>
          <p:cNvPr id="19" name="Picture 18">
            <a:extLst>
              <a:ext uri="{FF2B5EF4-FFF2-40B4-BE49-F238E27FC236}">
                <a16:creationId xmlns:a16="http://schemas.microsoft.com/office/drawing/2014/main" id="{56950112-3011-4ADB-A526-7C2150670B68}"/>
              </a:ext>
            </a:extLst>
          </p:cNvPr>
          <p:cNvPicPr>
            <a:picLocks noChangeAspect="1"/>
          </p:cNvPicPr>
          <p:nvPr/>
        </p:nvPicPr>
        <p:blipFill>
          <a:blip r:embed="rId4"/>
          <a:stretch>
            <a:fillRect/>
          </a:stretch>
        </p:blipFill>
        <p:spPr>
          <a:xfrm>
            <a:off x="576262" y="5223510"/>
            <a:ext cx="11039475" cy="447675"/>
          </a:xfrm>
          <a:prstGeom prst="rect">
            <a:avLst/>
          </a:prstGeom>
        </p:spPr>
      </p:pic>
    </p:spTree>
    <p:extLst>
      <p:ext uri="{BB962C8B-B14F-4D97-AF65-F5344CB8AC3E}">
        <p14:creationId xmlns:p14="http://schemas.microsoft.com/office/powerpoint/2010/main" val="107750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30911" y="202531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62254" y="26345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52400" y="1825265"/>
            <a:ext cx="5181600" cy="4351338"/>
          </a:xfrm>
        </p:spPr>
        <p:txBody>
          <a:bodyPr>
            <a:normAutofit/>
          </a:bodyPr>
          <a:lstStyle/>
          <a:p>
            <a:r>
              <a:rPr lang="en-US" sz="2200" dirty="0"/>
              <a:t>Executive Summary</a:t>
            </a:r>
          </a:p>
          <a:p>
            <a:r>
              <a:rPr lang="en-US" sz="2200" dirty="0"/>
              <a:t>Introduction</a:t>
            </a:r>
          </a:p>
          <a:p>
            <a:r>
              <a:rPr lang="en-US" sz="2200" dirty="0"/>
              <a:t>Results/Methodology</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a:p>
            <a:pPr marL="0" indent="0">
              <a:buNone/>
            </a:pPr>
            <a:r>
              <a:rPr lang="en-US" sz="2200" dirty="0"/>
              <a:t>By Payas Chatrath</a:t>
            </a:r>
          </a:p>
          <a:p>
            <a:pPr marL="0" indent="0">
              <a:buNone/>
            </a:pPr>
            <a:r>
              <a:rPr lang="en-US" sz="2200" dirty="0"/>
              <a:t>Last updated: 08/20/2022</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69480" y="99895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4"/>
              <a:stretch>
                <a:fillRect/>
              </a:stretch>
            </p:blipFill>
            <p:spPr>
              <a:xfrm>
                <a:off x="1779480" y="81895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08320" y="96259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4"/>
              <a:stretch>
                <a:fillRect/>
              </a:stretch>
            </p:blipFill>
            <p:spPr>
              <a:xfrm>
                <a:off x="2218320" y="78259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08360" y="92587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4"/>
              <a:stretch>
                <a:fillRect/>
              </a:stretch>
            </p:blipFill>
            <p:spPr>
              <a:xfrm>
                <a:off x="2718360" y="74587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08360" y="92587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8"/>
              <a:stretch>
                <a:fillRect/>
              </a:stretch>
            </p:blipFill>
            <p:spPr>
              <a:xfrm>
                <a:off x="2718360" y="757872"/>
                <a:ext cx="182880" cy="340704"/>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46440" y="288859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4"/>
              <a:stretch>
                <a:fillRect/>
              </a:stretch>
            </p:blipFill>
            <p:spPr>
              <a:xfrm>
                <a:off x="7156440" y="270859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46440" y="288859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4"/>
              <a:stretch>
                <a:fillRect/>
              </a:stretch>
            </p:blipFill>
            <p:spPr>
              <a:xfrm>
                <a:off x="7156440" y="270859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46440" y="288859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4"/>
              <a:stretch>
                <a:fillRect/>
              </a:stretch>
            </p:blipFill>
            <p:spPr>
              <a:xfrm>
                <a:off x="7156440" y="270859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46440" y="288859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4"/>
              <a:stretch>
                <a:fillRect/>
              </a:stretch>
            </p:blipFill>
            <p:spPr>
              <a:xfrm>
                <a:off x="7156440" y="270859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61080" y="287671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4"/>
              <a:stretch>
                <a:fillRect/>
              </a:stretch>
            </p:blipFill>
            <p:spPr>
              <a:xfrm>
                <a:off x="6571080" y="269671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a:bodyPr>
          <a:lstStyle/>
          <a:p>
            <a:pPr>
              <a:lnSpc>
                <a:spcPct val="110000"/>
              </a:lnSpc>
              <a:buFont typeface="Arial" panose="020B0604020202020204" pitchFamily="34" charset="0"/>
              <a:buChar char="•"/>
            </a:pPr>
            <a:r>
              <a:rPr lang="en-US" sz="2000" dirty="0"/>
              <a:t>The larger the flight amount at a launch site, the greater the success rate at a launch site.</a:t>
            </a:r>
          </a:p>
          <a:p>
            <a:pPr>
              <a:lnSpc>
                <a:spcPct val="110000"/>
              </a:lnSpc>
              <a:buFont typeface="Arial" panose="020B0604020202020204" pitchFamily="34" charset="0"/>
              <a:buChar char="•"/>
            </a:pPr>
            <a:r>
              <a:rPr lang="en-US" sz="2000" dirty="0"/>
              <a:t>Launch success rate started to increase in 2013 till 2020.</a:t>
            </a:r>
          </a:p>
          <a:p>
            <a:pPr>
              <a:lnSpc>
                <a:spcPct val="110000"/>
              </a:lnSpc>
              <a:buFont typeface="Arial" panose="020B0604020202020204" pitchFamily="34" charset="0"/>
              <a:buChar char="•"/>
            </a:pPr>
            <a:r>
              <a:rPr lang="en-US" sz="2000" dirty="0"/>
              <a:t>Orbits ES-L1, GEO, HEO, SSO, VLEO had the most success rate.</a:t>
            </a:r>
          </a:p>
          <a:p>
            <a:pPr>
              <a:lnSpc>
                <a:spcPct val="110000"/>
              </a:lnSpc>
              <a:buFont typeface="Arial" panose="020B0604020202020204" pitchFamily="34" charset="0"/>
              <a:buChar char="•"/>
            </a:pPr>
            <a:r>
              <a:rPr lang="en-US" sz="2000" dirty="0"/>
              <a:t>KSC LC-39A had the most successful launches of any sites.</a:t>
            </a:r>
          </a:p>
          <a:p>
            <a:pPr>
              <a:lnSpc>
                <a:spcPct val="110000"/>
              </a:lnSpc>
              <a:buFont typeface="Arial" panose="020B0604020202020204" pitchFamily="34" charset="0"/>
              <a:buChar char="•"/>
            </a:pPr>
            <a:r>
              <a:rPr lang="en-US" sz="2000" dirty="0"/>
              <a:t>The Decision tree classifier is the best machine learning algorithm for this task.</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lstStyle/>
          <a:p>
            <a:r>
              <a:rPr lang="en-US" dirty="0"/>
              <a:t>All the code can be found in my </a:t>
            </a:r>
            <a:r>
              <a:rPr lang="en-US" dirty="0" err="1"/>
              <a:t>Github</a:t>
            </a:r>
            <a:r>
              <a:rPr lang="en-US" dirty="0"/>
              <a:t> repository below:-</a:t>
            </a:r>
          </a:p>
          <a:p>
            <a:pPr marL="0" indent="0">
              <a:buNone/>
            </a:pPr>
            <a:r>
              <a:rPr lang="en-US" dirty="0">
                <a:hlinkClick r:id="rId2"/>
              </a:rPr>
              <a:t>https://github.com/pchatrat/IBM_Capstone_Project</a:t>
            </a:r>
            <a:endParaRPr lang="en-US" dirty="0"/>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3"/>
          <a:stretch>
            <a:fillRect/>
          </a:stretch>
        </p:blipFill>
        <p:spPr>
          <a:xfrm>
            <a:off x="1055857" y="1849823"/>
            <a:ext cx="3194581" cy="3194581"/>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pPr>
              <a:lnSpc>
                <a:spcPct val="150000"/>
              </a:lnSpc>
            </a:pPr>
            <a:r>
              <a:rPr lang="en-US" sz="2400" dirty="0"/>
              <a:t>Methodology/ Results</a:t>
            </a:r>
          </a:p>
          <a:p>
            <a:pPr lvl="1">
              <a:lnSpc>
                <a:spcPct val="150000"/>
              </a:lnSpc>
            </a:pPr>
            <a:r>
              <a:rPr lang="en-US" sz="2000" dirty="0"/>
              <a:t>Data Collection using API, Web Scraping</a:t>
            </a:r>
          </a:p>
          <a:p>
            <a:pPr lvl="1">
              <a:lnSpc>
                <a:spcPct val="150000"/>
              </a:lnSpc>
            </a:pPr>
            <a:r>
              <a:rPr lang="en-US" sz="2000" dirty="0"/>
              <a:t>Data Wrangling</a:t>
            </a:r>
          </a:p>
          <a:p>
            <a:pPr lvl="1">
              <a:lnSpc>
                <a:spcPct val="150000"/>
              </a:lnSpc>
            </a:pPr>
            <a:r>
              <a:rPr lang="en-US" sz="2000" dirty="0"/>
              <a:t>Exploratory Data Analysis with SQL and Data Visualization</a:t>
            </a:r>
          </a:p>
          <a:p>
            <a:pPr lvl="1">
              <a:lnSpc>
                <a:spcPct val="150000"/>
              </a:lnSpc>
            </a:pPr>
            <a:r>
              <a:rPr lang="en-US" sz="2000" dirty="0"/>
              <a:t>Interactive Visual Analytics</a:t>
            </a:r>
          </a:p>
          <a:p>
            <a:pPr lvl="1">
              <a:lnSpc>
                <a:spcPct val="150000"/>
              </a:lnSpc>
            </a:pPr>
            <a:r>
              <a:rPr lang="en-US" sz="2000" dirty="0"/>
              <a:t>Predicting using Machine Learning models</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3"/>
          <a:stretch>
            <a:fillRect/>
          </a:stretch>
        </p:blipFill>
        <p:spPr>
          <a:xfrm>
            <a:off x="10412730" y="371792"/>
            <a:ext cx="941070" cy="941070"/>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Project</a:t>
            </a:r>
          </a:p>
          <a:p>
            <a:pPr lvl="1"/>
            <a:r>
              <a:rPr lang="en-US" sz="1600" b="0" i="0" dirty="0">
                <a:effectLst/>
                <a:latin typeface="+mn-lt"/>
              </a:rPr>
              <a:t>Background: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lvl="1"/>
            <a:r>
              <a:rPr lang="en-US" sz="1400" dirty="0">
                <a:latin typeface="-apple-system"/>
              </a:rPr>
              <a:t>Goal: As a Data Scientist predict if the first stage of Falcon 9 will land successfully or not. The outcome can potentially impact the resources and the cost of the project. </a:t>
            </a:r>
            <a:endParaRPr lang="en-US" sz="1800" dirty="0"/>
          </a:p>
          <a:p>
            <a:pPr marL="457200" lvl="1" indent="0">
              <a:buNone/>
            </a:pPr>
            <a:endParaRPr lang="en-US" sz="1800" dirty="0"/>
          </a:p>
          <a:p>
            <a:r>
              <a:rPr lang="en-US" sz="2200" dirty="0"/>
              <a:t>Questions you want to keep in mind</a:t>
            </a:r>
          </a:p>
          <a:p>
            <a:pPr lvl="1"/>
            <a:r>
              <a:rPr lang="en-US" sz="1800" dirty="0"/>
              <a:t>What factors impact the landing status of Falcon 9?</a:t>
            </a:r>
          </a:p>
          <a:p>
            <a:pPr lvl="1"/>
            <a:r>
              <a:rPr lang="en-US" sz="1800" dirty="0"/>
              <a:t>Which model/s can be utilized to derive predictions?</a:t>
            </a:r>
          </a:p>
        </p:txBody>
      </p:sp>
      <p:pic>
        <p:nvPicPr>
          <p:cNvPr id="3" name="Picture 2">
            <a:extLst>
              <a:ext uri="{FF2B5EF4-FFF2-40B4-BE49-F238E27FC236}">
                <a16:creationId xmlns:a16="http://schemas.microsoft.com/office/drawing/2014/main" id="{BB29F891-3478-4295-8A00-0F043487D59C}"/>
              </a:ext>
            </a:extLst>
          </p:cNvPr>
          <p:cNvPicPr>
            <a:picLocks noChangeAspect="1"/>
          </p:cNvPicPr>
          <p:nvPr/>
        </p:nvPicPr>
        <p:blipFill>
          <a:blip r:embed="rId4"/>
          <a:stretch>
            <a:fillRect/>
          </a:stretch>
        </p:blipFill>
        <p:spPr>
          <a:xfrm>
            <a:off x="994410" y="1440179"/>
            <a:ext cx="2994603" cy="4736783"/>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9985007" cy="1325563"/>
          </a:xfrm>
        </p:spPr>
        <p:txBody>
          <a:bodyPr anchor="ctr">
            <a:normAutofit/>
          </a:bodyPr>
          <a:lstStyle/>
          <a:p>
            <a:r>
              <a:rPr lang="en-US" dirty="0"/>
              <a:t>METHODOLOGY 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5"/>
            <a:ext cx="7068725" cy="4351338"/>
          </a:xfrm>
        </p:spPr>
        <p:txBody>
          <a:bodyPr>
            <a:normAutofit lnSpcReduction="10000"/>
          </a:bodyPr>
          <a:lstStyle/>
          <a:p>
            <a:r>
              <a:rPr lang="en-US" sz="2200" dirty="0"/>
              <a:t>Data Collection</a:t>
            </a:r>
          </a:p>
          <a:p>
            <a:pPr lvl="1"/>
            <a:r>
              <a:rPr lang="en-US" sz="1800" dirty="0"/>
              <a:t>The data was collected by the help of SpaceX API and web scarping.</a:t>
            </a:r>
          </a:p>
          <a:p>
            <a:r>
              <a:rPr lang="en-US" sz="2200" dirty="0"/>
              <a:t>Data Wrangling</a:t>
            </a:r>
          </a:p>
          <a:p>
            <a:pPr lvl="1"/>
            <a:r>
              <a:rPr lang="en-US" sz="1800" dirty="0"/>
              <a:t>One-hot encoding was implemented to help with categorical features.</a:t>
            </a:r>
          </a:p>
          <a:p>
            <a:r>
              <a:rPr lang="en-US" sz="2200" dirty="0"/>
              <a:t>Exploratory Data Analysis(EDA)</a:t>
            </a:r>
          </a:p>
          <a:p>
            <a:pPr lvl="1"/>
            <a:r>
              <a:rPr lang="en-US" sz="1800" dirty="0"/>
              <a:t>SQL and different visualizations were used.</a:t>
            </a:r>
          </a:p>
          <a:p>
            <a:r>
              <a:rPr lang="en-US" sz="2200" dirty="0"/>
              <a:t>Visual Analytics</a:t>
            </a:r>
          </a:p>
          <a:p>
            <a:pPr lvl="1"/>
            <a:r>
              <a:rPr lang="en-US" sz="1800" dirty="0"/>
              <a:t>Folium was used to generate maps.</a:t>
            </a:r>
          </a:p>
          <a:p>
            <a:pPr lvl="1"/>
            <a:r>
              <a:rPr lang="en-US" sz="1800" dirty="0" err="1"/>
              <a:t>Plotly</a:t>
            </a:r>
            <a:r>
              <a:rPr lang="en-US" sz="1800" dirty="0"/>
              <a:t> Dash was used to create a dashboard.</a:t>
            </a:r>
          </a:p>
          <a:p>
            <a:r>
              <a:rPr lang="en-US" sz="2200" dirty="0"/>
              <a:t>Predictive Analysis</a:t>
            </a:r>
          </a:p>
          <a:p>
            <a:pPr lvl="1"/>
            <a:r>
              <a:rPr lang="en-US" sz="1800" dirty="0"/>
              <a:t>Classification models were used to perform predictions.</a:t>
            </a:r>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763250" cy="1325563"/>
          </a:xfrm>
        </p:spPr>
        <p:txBody>
          <a:bodyPr anchor="ctr">
            <a:normAutofit/>
          </a:bodyPr>
          <a:lstStyle/>
          <a:p>
            <a:r>
              <a:rPr lang="en-US" sz="2400" dirty="0"/>
              <a:t>DATA COLLECTION WITH SPACEX API (result and Methodology)</a:t>
            </a:r>
          </a:p>
        </p:txBody>
      </p:sp>
      <p:sp>
        <p:nvSpPr>
          <p:cNvPr id="4" name="TextBox 3">
            <a:extLst>
              <a:ext uri="{FF2B5EF4-FFF2-40B4-BE49-F238E27FC236}">
                <a16:creationId xmlns:a16="http://schemas.microsoft.com/office/drawing/2014/main" id="{56204CFD-AE46-4B20-B56D-1BB248746981}"/>
              </a:ext>
            </a:extLst>
          </p:cNvPr>
          <p:cNvSpPr txBox="1"/>
          <p:nvPr/>
        </p:nvSpPr>
        <p:spPr>
          <a:xfrm>
            <a:off x="838200" y="1690688"/>
            <a:ext cx="5516880" cy="52168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I requested and parsed the SpaceX launch data using the GET request.</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Then the data went through some cleaning.</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I also filtered the Data frame to only include Falcon 9 launches</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 missing values were dealt with by the Data Wrangling process.</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3">
                  <a:extLst>
                    <a:ext uri="{A12FA001-AC4F-418D-AE19-62706E023703}">
                      <ahyp:hlinkClr xmlns:ahyp="http://schemas.microsoft.com/office/drawing/2018/hyperlinkcolor" val="tx"/>
                    </a:ext>
                  </a:extLst>
                </a:hlinkClick>
              </a:rPr>
              <a:t>https://github.com/pchatrat/IBM_Capstone_Project/blob/main/Data%20Collection.ipynb</a:t>
            </a:r>
            <a:endParaRPr lang="en-US" dirty="0">
              <a:solidFill>
                <a:srgbClr val="0070C0"/>
              </a:solidFill>
              <a:latin typeface="IBM Plex Mono Text" panose="020B0509050203000203" pitchFamily="49" charset="0"/>
            </a:endParaRPr>
          </a:p>
          <a:p>
            <a:pPr marL="342900" indent="-342900">
              <a:buFont typeface="Arial" panose="020B0604020202020204" pitchFamily="34" charset="0"/>
              <a:buChar char="•"/>
            </a:pPr>
            <a:endParaRPr lang="en-US" dirty="0">
              <a:solidFill>
                <a:srgbClr val="0070C0"/>
              </a:solidFill>
              <a:latin typeface="IBM Plex Mono Text" panose="020B0509050203000203" pitchFamily="49" charset="0"/>
            </a:endParaRPr>
          </a:p>
          <a:p>
            <a:pPr marL="342900" indent="-342900">
              <a:buFont typeface="Arial" panose="020B0604020202020204" pitchFamily="34" charset="0"/>
              <a:buChar char="•"/>
            </a:pPr>
            <a:endParaRPr lang="en-US" dirty="0">
              <a:solidFill>
                <a:srgbClr val="0070C0"/>
              </a:solidFill>
              <a:latin typeface="IBM Plex Mono Text" panose="020B0509050203000203" pitchFamily="49" charset="0"/>
            </a:endParaRPr>
          </a:p>
          <a:p>
            <a:pPr marL="342900" indent="-342900">
              <a:buFont typeface="+mj-lt"/>
              <a:buAutoNum type="arabicPeriod"/>
            </a:pPr>
            <a:endParaRPr lang="en-US" dirty="0">
              <a:solidFill>
                <a:srgbClr val="0070C0"/>
              </a:solidFill>
              <a:latin typeface="IBM Plex Mono Text" panose="020B0509050203000203" pitchFamily="49" charset="0"/>
            </a:endParaRPr>
          </a:p>
        </p:txBody>
      </p:sp>
      <p:pic>
        <p:nvPicPr>
          <p:cNvPr id="8" name="Picture 7">
            <a:hlinkClick r:id="rId3"/>
            <a:extLst>
              <a:ext uri="{FF2B5EF4-FFF2-40B4-BE49-F238E27FC236}">
                <a16:creationId xmlns:a16="http://schemas.microsoft.com/office/drawing/2014/main" id="{6BDB00A8-4FB1-4334-831B-8458F93AB70A}"/>
              </a:ext>
            </a:extLst>
          </p:cNvPr>
          <p:cNvPicPr>
            <a:picLocks noChangeAspect="1"/>
          </p:cNvPicPr>
          <p:nvPr/>
        </p:nvPicPr>
        <p:blipFill>
          <a:blip r:embed="rId4"/>
          <a:stretch>
            <a:fillRect/>
          </a:stretch>
        </p:blipFill>
        <p:spPr>
          <a:xfrm>
            <a:off x="6355080" y="2007950"/>
            <a:ext cx="5600701" cy="1262584"/>
          </a:xfrm>
          <a:prstGeom prst="rect">
            <a:avLst/>
          </a:prstGeom>
        </p:spPr>
      </p:pic>
      <p:pic>
        <p:nvPicPr>
          <p:cNvPr id="12" name="Picture 11">
            <a:hlinkClick r:id="rId3"/>
            <a:extLst>
              <a:ext uri="{FF2B5EF4-FFF2-40B4-BE49-F238E27FC236}">
                <a16:creationId xmlns:a16="http://schemas.microsoft.com/office/drawing/2014/main" id="{E98632FE-2DBD-4A50-AD33-D635A6F72E5D}"/>
              </a:ext>
            </a:extLst>
          </p:cNvPr>
          <p:cNvPicPr>
            <a:picLocks noChangeAspect="1"/>
          </p:cNvPicPr>
          <p:nvPr/>
        </p:nvPicPr>
        <p:blipFill>
          <a:blip r:embed="rId5"/>
          <a:stretch>
            <a:fillRect/>
          </a:stretch>
        </p:blipFill>
        <p:spPr>
          <a:xfrm>
            <a:off x="7600950" y="1399843"/>
            <a:ext cx="4354831" cy="554778"/>
          </a:xfrm>
          <a:prstGeom prst="rect">
            <a:avLst/>
          </a:prstGeom>
        </p:spPr>
      </p:pic>
      <p:pic>
        <p:nvPicPr>
          <p:cNvPr id="14" name="Picture 13">
            <a:hlinkClick r:id="rId3"/>
            <a:extLst>
              <a:ext uri="{FF2B5EF4-FFF2-40B4-BE49-F238E27FC236}">
                <a16:creationId xmlns:a16="http://schemas.microsoft.com/office/drawing/2014/main" id="{9294503C-BF97-4C0D-AC20-D88F2FFDF58D}"/>
              </a:ext>
            </a:extLst>
          </p:cNvPr>
          <p:cNvPicPr>
            <a:picLocks noChangeAspect="1"/>
          </p:cNvPicPr>
          <p:nvPr/>
        </p:nvPicPr>
        <p:blipFill>
          <a:blip r:embed="rId6"/>
          <a:stretch>
            <a:fillRect/>
          </a:stretch>
        </p:blipFill>
        <p:spPr>
          <a:xfrm>
            <a:off x="6355080" y="3226916"/>
            <a:ext cx="5600701" cy="1638222"/>
          </a:xfrm>
          <a:prstGeom prst="rect">
            <a:avLst/>
          </a:prstGeom>
        </p:spPr>
      </p:pic>
      <p:pic>
        <p:nvPicPr>
          <p:cNvPr id="18" name="Picture 17">
            <a:extLst>
              <a:ext uri="{FF2B5EF4-FFF2-40B4-BE49-F238E27FC236}">
                <a16:creationId xmlns:a16="http://schemas.microsoft.com/office/drawing/2014/main" id="{2CC11230-2BF4-4414-926E-ED0D868777A9}"/>
              </a:ext>
            </a:extLst>
          </p:cNvPr>
          <p:cNvPicPr>
            <a:picLocks noChangeAspect="1"/>
          </p:cNvPicPr>
          <p:nvPr/>
        </p:nvPicPr>
        <p:blipFill>
          <a:blip r:embed="rId7"/>
          <a:stretch>
            <a:fillRect/>
          </a:stretch>
        </p:blipFill>
        <p:spPr>
          <a:xfrm>
            <a:off x="7944803" y="4865138"/>
            <a:ext cx="3930967" cy="598209"/>
          </a:xfrm>
          <a:prstGeom prst="rect">
            <a:avLst/>
          </a:prstGeom>
        </p:spPr>
      </p:pic>
      <p:pic>
        <p:nvPicPr>
          <p:cNvPr id="20" name="Picture 19">
            <a:extLst>
              <a:ext uri="{FF2B5EF4-FFF2-40B4-BE49-F238E27FC236}">
                <a16:creationId xmlns:a16="http://schemas.microsoft.com/office/drawing/2014/main" id="{0FD54AB3-9539-4A76-B4ED-28EE0FF48AD2}"/>
              </a:ext>
            </a:extLst>
          </p:cNvPr>
          <p:cNvPicPr>
            <a:picLocks noChangeAspect="1"/>
          </p:cNvPicPr>
          <p:nvPr/>
        </p:nvPicPr>
        <p:blipFill>
          <a:blip r:embed="rId8"/>
          <a:stretch>
            <a:fillRect/>
          </a:stretch>
        </p:blipFill>
        <p:spPr>
          <a:xfrm>
            <a:off x="6496051" y="5470188"/>
            <a:ext cx="5379719" cy="598209"/>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2000" dirty="0"/>
              <a:t>DATA COLLECTION WITH WEBSCRAPING (result and 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4" name="TextBox 3">
            <a:extLst>
              <a:ext uri="{FF2B5EF4-FFF2-40B4-BE49-F238E27FC236}">
                <a16:creationId xmlns:a16="http://schemas.microsoft.com/office/drawing/2014/main" id="{AC57ED94-ECA2-4439-BBAB-FF6C1FEC8231}"/>
              </a:ext>
            </a:extLst>
          </p:cNvPr>
          <p:cNvSpPr txBox="1"/>
          <p:nvPr/>
        </p:nvSpPr>
        <p:spPr>
          <a:xfrm>
            <a:off x="838200" y="1690688"/>
            <a:ext cx="5516880" cy="438581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 data was collected from the Falcon 9 wiki page with help </a:t>
            </a:r>
            <a:r>
              <a:rPr lang="en-US" dirty="0" err="1">
                <a:solidFill>
                  <a:srgbClr val="0070C0"/>
                </a:solidFill>
                <a:latin typeface="IBM Plex Mono Text" panose="020B0509050203000203" pitchFamily="49" charset="0"/>
              </a:rPr>
              <a:t>BeautifulSoup</a:t>
            </a:r>
            <a:r>
              <a:rPr lang="en-US" dirty="0">
                <a:solidFill>
                  <a:srgbClr val="0070C0"/>
                </a:solidFill>
                <a:latin typeface="IBM Plex Mono Text" panose="020B0509050203000203" pitchFamily="49" charset="0"/>
              </a:rPr>
              <a:t>.</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Then the data was converted to a Data frame with the help of Pandas by extracting the variable names from the HTML table header.</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3"/>
              </a:rPr>
              <a:t>https://github.com/pchatrat/IBM_Capstone_Project/blob/main/Data%20Collection%20with%20Web%20Scraping.ipynb</a:t>
            </a:r>
            <a:endParaRPr lang="en-US" dirty="0">
              <a:solidFill>
                <a:srgbClr val="0070C0"/>
              </a:solidFill>
              <a:latin typeface="IBM Plex Mono Text" panose="020B0509050203000203" pitchFamily="49" charset="0"/>
            </a:endParaRPr>
          </a:p>
          <a:p>
            <a:pPr marL="342900" indent="-342900">
              <a:buFont typeface="Arial" panose="020B0604020202020204" pitchFamily="34" charset="0"/>
              <a:buChar char="•"/>
            </a:pPr>
            <a:endParaRPr lang="en-US" dirty="0">
              <a:solidFill>
                <a:srgbClr val="0070C0"/>
              </a:solidFill>
              <a:latin typeface="IBM Plex Mono Text" panose="020B0509050203000203" pitchFamily="49" charset="0"/>
            </a:endParaRPr>
          </a:p>
          <a:p>
            <a:pPr marL="342900" indent="-342900">
              <a:buFont typeface="+mj-lt"/>
              <a:buAutoNum type="arabicPeriod"/>
            </a:pPr>
            <a:endParaRPr lang="en-US" dirty="0">
              <a:solidFill>
                <a:srgbClr val="0070C0"/>
              </a:solidFill>
              <a:latin typeface="IBM Plex Mono Text" panose="020B0509050203000203" pitchFamily="49" charset="0"/>
            </a:endParaRPr>
          </a:p>
        </p:txBody>
      </p:sp>
      <p:pic>
        <p:nvPicPr>
          <p:cNvPr id="6" name="Picture 5">
            <a:extLst>
              <a:ext uri="{FF2B5EF4-FFF2-40B4-BE49-F238E27FC236}">
                <a16:creationId xmlns:a16="http://schemas.microsoft.com/office/drawing/2014/main" id="{93EA6D31-B831-4124-90B4-24B47AD8CBBE}"/>
              </a:ext>
            </a:extLst>
          </p:cNvPr>
          <p:cNvPicPr>
            <a:picLocks noChangeAspect="1"/>
          </p:cNvPicPr>
          <p:nvPr/>
        </p:nvPicPr>
        <p:blipFill>
          <a:blip r:embed="rId4"/>
          <a:stretch>
            <a:fillRect/>
          </a:stretch>
        </p:blipFill>
        <p:spPr>
          <a:xfrm>
            <a:off x="7223762" y="1370648"/>
            <a:ext cx="4858098" cy="1704022"/>
          </a:xfrm>
          <a:prstGeom prst="rect">
            <a:avLst/>
          </a:prstGeom>
        </p:spPr>
      </p:pic>
      <p:pic>
        <p:nvPicPr>
          <p:cNvPr id="8" name="Picture 7">
            <a:extLst>
              <a:ext uri="{FF2B5EF4-FFF2-40B4-BE49-F238E27FC236}">
                <a16:creationId xmlns:a16="http://schemas.microsoft.com/office/drawing/2014/main" id="{ABF2502A-CA10-4B32-ACA7-55859A5402ED}"/>
              </a:ext>
            </a:extLst>
          </p:cNvPr>
          <p:cNvPicPr>
            <a:picLocks noChangeAspect="1"/>
          </p:cNvPicPr>
          <p:nvPr/>
        </p:nvPicPr>
        <p:blipFill>
          <a:blip r:embed="rId5"/>
          <a:stretch>
            <a:fillRect/>
          </a:stretch>
        </p:blipFill>
        <p:spPr>
          <a:xfrm>
            <a:off x="7372350" y="4354011"/>
            <a:ext cx="4709509" cy="1957889"/>
          </a:xfrm>
          <a:prstGeom prst="rect">
            <a:avLst/>
          </a:prstGeom>
        </p:spPr>
      </p:pic>
      <p:pic>
        <p:nvPicPr>
          <p:cNvPr id="10" name="Picture 9">
            <a:extLst>
              <a:ext uri="{FF2B5EF4-FFF2-40B4-BE49-F238E27FC236}">
                <a16:creationId xmlns:a16="http://schemas.microsoft.com/office/drawing/2014/main" id="{505959B0-5CC2-41DE-9AE7-20CC7BD9AE21}"/>
              </a:ext>
            </a:extLst>
          </p:cNvPr>
          <p:cNvPicPr>
            <a:picLocks noChangeAspect="1"/>
          </p:cNvPicPr>
          <p:nvPr/>
        </p:nvPicPr>
        <p:blipFill>
          <a:blip r:embed="rId6"/>
          <a:stretch>
            <a:fillRect/>
          </a:stretch>
        </p:blipFill>
        <p:spPr>
          <a:xfrm>
            <a:off x="7223761" y="3050991"/>
            <a:ext cx="4858098" cy="1280293"/>
          </a:xfrm>
          <a:prstGeom prst="rect">
            <a:avLst/>
          </a:prstGeom>
        </p:spPr>
      </p:pic>
    </p:spTree>
    <p:extLst>
      <p:ext uri="{BB962C8B-B14F-4D97-AF65-F5344CB8AC3E}">
        <p14:creationId xmlns:p14="http://schemas.microsoft.com/office/powerpoint/2010/main" val="2324616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3200" dirty="0"/>
              <a:t>Data Wrangling (result and Methodology)</a:t>
            </a:r>
          </a:p>
        </p:txBody>
      </p:sp>
      <p:pic>
        <p:nvPicPr>
          <p:cNvPr id="13" name="Picture 12">
            <a:extLst>
              <a:ext uri="{FF2B5EF4-FFF2-40B4-BE49-F238E27FC236}">
                <a16:creationId xmlns:a16="http://schemas.microsoft.com/office/drawing/2014/main" id="{1862DFBF-D4B7-4B69-8EB4-A2A0614F89D4}"/>
              </a:ext>
            </a:extLst>
          </p:cNvPr>
          <p:cNvPicPr>
            <a:picLocks noChangeAspect="1"/>
          </p:cNvPicPr>
          <p:nvPr/>
        </p:nvPicPr>
        <p:blipFill>
          <a:blip r:embed="rId2"/>
          <a:stretch>
            <a:fillRect/>
          </a:stretch>
        </p:blipFill>
        <p:spPr>
          <a:xfrm>
            <a:off x="3857149" y="3332291"/>
            <a:ext cx="4213859" cy="2930148"/>
          </a:xfrm>
          <a:prstGeom prst="rect">
            <a:avLst/>
          </a:prstGeom>
        </p:spPr>
      </p:pic>
      <p:pic>
        <p:nvPicPr>
          <p:cNvPr id="15" name="Picture 14">
            <a:extLst>
              <a:ext uri="{FF2B5EF4-FFF2-40B4-BE49-F238E27FC236}">
                <a16:creationId xmlns:a16="http://schemas.microsoft.com/office/drawing/2014/main" id="{DCD5A92E-7D4B-44B6-8D28-12CA35E0B7BC}"/>
              </a:ext>
            </a:extLst>
          </p:cNvPr>
          <p:cNvPicPr>
            <a:picLocks noChangeAspect="1"/>
          </p:cNvPicPr>
          <p:nvPr/>
        </p:nvPicPr>
        <p:blipFill>
          <a:blip r:embed="rId3"/>
          <a:stretch>
            <a:fillRect/>
          </a:stretch>
        </p:blipFill>
        <p:spPr>
          <a:xfrm>
            <a:off x="7840980" y="1368834"/>
            <a:ext cx="4256723" cy="928596"/>
          </a:xfrm>
          <a:prstGeom prst="rect">
            <a:avLst/>
          </a:prstGeom>
        </p:spPr>
      </p:pic>
      <p:pic>
        <p:nvPicPr>
          <p:cNvPr id="20" name="Picture 19">
            <a:extLst>
              <a:ext uri="{FF2B5EF4-FFF2-40B4-BE49-F238E27FC236}">
                <a16:creationId xmlns:a16="http://schemas.microsoft.com/office/drawing/2014/main" id="{6989C13D-619A-4031-9433-5C291296CA20}"/>
              </a:ext>
            </a:extLst>
          </p:cNvPr>
          <p:cNvPicPr>
            <a:picLocks noChangeAspect="1"/>
          </p:cNvPicPr>
          <p:nvPr/>
        </p:nvPicPr>
        <p:blipFill>
          <a:blip r:embed="rId4"/>
          <a:stretch>
            <a:fillRect/>
          </a:stretch>
        </p:blipFill>
        <p:spPr>
          <a:xfrm>
            <a:off x="7726680" y="2304236"/>
            <a:ext cx="4465319" cy="1439982"/>
          </a:xfrm>
          <a:prstGeom prst="rect">
            <a:avLst/>
          </a:prstGeom>
        </p:spPr>
      </p:pic>
      <p:sp>
        <p:nvSpPr>
          <p:cNvPr id="23" name="TextBox 22">
            <a:extLst>
              <a:ext uri="{FF2B5EF4-FFF2-40B4-BE49-F238E27FC236}">
                <a16:creationId xmlns:a16="http://schemas.microsoft.com/office/drawing/2014/main" id="{C5278A91-BDF7-430F-8C42-FF1645DB9D31}"/>
              </a:ext>
            </a:extLst>
          </p:cNvPr>
          <p:cNvSpPr txBox="1"/>
          <p:nvPr/>
        </p:nvSpPr>
        <p:spPr>
          <a:xfrm>
            <a:off x="-1" y="1418272"/>
            <a:ext cx="4831555" cy="5035353"/>
          </a:xfrm>
          <a:prstGeom prst="rect">
            <a:avLst/>
          </a:prstGeom>
          <a:noFill/>
        </p:spPr>
        <p:txBody>
          <a:bodyPr wrap="square" rtlCol="0">
            <a:spAutoFit/>
          </a:bodyPr>
          <a:lstStyle/>
          <a:p>
            <a:pPr marL="342900" indent="-342900">
              <a:buFont typeface="Arial" panose="020B0604020202020204" pitchFamily="34" charset="0"/>
              <a:buChar char="•"/>
            </a:pPr>
            <a:r>
              <a:rPr lang="en-US" dirty="0">
                <a:solidFill>
                  <a:srgbClr val="0070C0"/>
                </a:solidFill>
                <a:latin typeface="IBM Plex Mono Text" panose="020B0509050203000203" pitchFamily="49" charset="0"/>
              </a:rPr>
              <a:t>Using the data I calculated the number of launches on each site.</a:t>
            </a:r>
            <a:endParaRPr lang="en-US" sz="1800" kern="1200" dirty="0">
              <a:solidFill>
                <a:srgbClr val="0070C0"/>
              </a:solidFill>
              <a:latin typeface="IBM Plex Mono Text" panose="020B0509050203000203" pitchFamily="49" charset="0"/>
              <a:ea typeface="+mn-ea"/>
              <a:cs typeface="+mn-cs"/>
            </a:endParaRPr>
          </a:p>
          <a:p>
            <a:pPr marL="342900" lvl="0" indent="-342900" algn="l" defTabSz="914400" rtl="0" eaLnBrk="1" latinLnBrk="0" hangingPunct="1">
              <a:buFont typeface="Arial" panose="020B0604020202020204" pitchFamily="34" charset="0"/>
              <a:buChar char="•"/>
            </a:pPr>
            <a:r>
              <a:rPr lang="en-US" sz="1800" kern="1200" dirty="0">
                <a:solidFill>
                  <a:srgbClr val="0070C0"/>
                </a:solidFill>
                <a:latin typeface="IBM Plex Mono Text" panose="020B0509050203000203" pitchFamily="49" charset="0"/>
                <a:ea typeface="+mn-ea"/>
                <a:cs typeface="+mn-cs"/>
              </a:rPr>
              <a:t>Then the data was leveraged to calculate the number and occurrences of each orbit depicted by the image.</a:t>
            </a:r>
          </a:p>
          <a:p>
            <a:pPr marL="342900" lvl="0" indent="-342900" algn="l" defTabSz="914400" rtl="0" eaLnBrk="1" latinLnBrk="0" hangingPunct="1">
              <a:buFont typeface="Arial" panose="020B0604020202020204" pitchFamily="34" charset="0"/>
              <a:buChar char="•"/>
            </a:pPr>
            <a:r>
              <a:rPr lang="en-US" dirty="0">
                <a:solidFill>
                  <a:srgbClr val="0070C0"/>
                </a:solidFill>
                <a:latin typeface="IBM Plex Mono Text" panose="020B0509050203000203" pitchFamily="49" charset="0"/>
              </a:rPr>
              <a:t>I then calculated the number of occurrence of mission outcome per orbit.</a:t>
            </a:r>
          </a:p>
          <a:p>
            <a:pPr marL="342900" lvl="0" indent="-342900" algn="l" defTabSz="914400" rtl="0" eaLnBrk="1" latinLnBrk="0" hangingPunct="1">
              <a:buFont typeface="Arial" panose="020B0604020202020204" pitchFamily="34" charset="0"/>
              <a:buChar char="•"/>
            </a:pPr>
            <a:r>
              <a:rPr lang="en-US" dirty="0">
                <a:solidFill>
                  <a:srgbClr val="0070C0"/>
                </a:solidFill>
                <a:latin typeface="IBM Plex Mono Text" panose="020B0509050203000203" pitchFamily="49" charset="0"/>
              </a:rPr>
              <a:t>Landing outcome label was created from Outcome column.</a:t>
            </a:r>
          </a:p>
          <a:p>
            <a:pPr marL="342900" lvl="0" indent="-342900" algn="l" defTabSz="914400" rtl="0" eaLnBrk="1" latinLnBrk="0" hangingPunct="1">
              <a:buFont typeface="Arial" panose="020B0604020202020204" pitchFamily="34" charset="0"/>
              <a:buChar char="•"/>
            </a:pPr>
            <a:endParaRPr lang="en-US" sz="1800" kern="1200" dirty="0">
              <a:solidFill>
                <a:srgbClr val="0070C0"/>
              </a:solidFill>
              <a:latin typeface="IBM Plex Mono Text" panose="020B0509050203000203" pitchFamily="49" charset="0"/>
              <a:ea typeface="+mn-ea"/>
              <a:cs typeface="+mn-cs"/>
            </a:endParaRPr>
          </a:p>
          <a:p>
            <a:pPr marL="342900" indent="-342900">
              <a:buFont typeface="Wingdings" panose="05000000000000000000" pitchFamily="2" charset="2"/>
              <a:buChar char="Ø"/>
            </a:pPr>
            <a:endParaRPr lang="en-US" dirty="0">
              <a:solidFill>
                <a:srgbClr val="0070C0"/>
              </a:solidFill>
              <a:latin typeface="IBM Plex Mono Text" panose="020B0509050203000203" pitchFamily="49" charset="0"/>
            </a:endParaRPr>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5">
                  <a:extLst>
                    <a:ext uri="{A12FA001-AC4F-418D-AE19-62706E023703}">
                      <ahyp:hlinkClr xmlns:ahyp="http://schemas.microsoft.com/office/drawing/2018/hyperlinkcolor" val="tx"/>
                    </a:ext>
                  </a:extLst>
                </a:hlinkClick>
              </a:rPr>
              <a:t>https://github.com/pchatrat/IBM_Capstone_Project/blob/main/Spacex-Data%20wrangling.ipynb</a:t>
            </a:r>
            <a:endParaRPr lang="en-US" dirty="0">
              <a:solidFill>
                <a:srgbClr val="0070C0"/>
              </a:solidFill>
              <a:latin typeface="IBM Plex Mono Text" panose="020B0509050203000203" pitchFamily="49" charset="0"/>
            </a:endParaRPr>
          </a:p>
          <a:p>
            <a:pPr lvl="0" algn="l" defTabSz="914400" rtl="0" eaLnBrk="1" latinLnBrk="0" hangingPunct="1">
              <a:lnSpc>
                <a:spcPct val="150000"/>
              </a:lnSpc>
            </a:pPr>
            <a:endParaRPr lang="en-US" sz="1800" kern="1200" dirty="0">
              <a:solidFill>
                <a:srgbClr val="0070C0"/>
              </a:solidFill>
              <a:latin typeface="IBM Plex Mono Text" panose="020B0509050203000203" pitchFamily="49" charset="0"/>
              <a:ea typeface="+mn-ea"/>
              <a:cs typeface="+mn-cs"/>
            </a:endParaRPr>
          </a:p>
          <a:p>
            <a:pPr marL="342900" lvl="0" indent="-342900" algn="l" defTabSz="914400" rtl="0" eaLnBrk="1" latinLnBrk="0" hangingPunct="1">
              <a:lnSpc>
                <a:spcPct val="150000"/>
              </a:lnSpc>
              <a:buFont typeface="Arial" panose="020B0604020202020204" pitchFamily="34" charset="0"/>
              <a:buChar char="•"/>
            </a:pPr>
            <a:endParaRPr lang="en-US" sz="1800" kern="1200" dirty="0">
              <a:solidFill>
                <a:srgbClr val="0070C0"/>
              </a:solidFill>
              <a:latin typeface="IBM Plex Mono Text" panose="020B0509050203000203" pitchFamily="49" charset="0"/>
              <a:ea typeface="+mn-ea"/>
              <a:cs typeface="+mn-cs"/>
            </a:endParaRPr>
          </a:p>
        </p:txBody>
      </p:sp>
      <p:pic>
        <p:nvPicPr>
          <p:cNvPr id="25" name="Picture 24">
            <a:extLst>
              <a:ext uri="{FF2B5EF4-FFF2-40B4-BE49-F238E27FC236}">
                <a16:creationId xmlns:a16="http://schemas.microsoft.com/office/drawing/2014/main" id="{92130426-35F6-41FA-B916-5775FBB8627A}"/>
              </a:ext>
            </a:extLst>
          </p:cNvPr>
          <p:cNvPicPr>
            <a:picLocks noChangeAspect="1"/>
          </p:cNvPicPr>
          <p:nvPr/>
        </p:nvPicPr>
        <p:blipFill>
          <a:blip r:embed="rId6"/>
          <a:stretch>
            <a:fillRect/>
          </a:stretch>
        </p:blipFill>
        <p:spPr>
          <a:xfrm>
            <a:off x="7862411" y="3744218"/>
            <a:ext cx="4213859" cy="1439982"/>
          </a:xfrm>
          <a:prstGeom prst="rect">
            <a:avLst/>
          </a:prstGeom>
        </p:spPr>
      </p:pic>
      <p:pic>
        <p:nvPicPr>
          <p:cNvPr id="27" name="Picture 26">
            <a:extLst>
              <a:ext uri="{FF2B5EF4-FFF2-40B4-BE49-F238E27FC236}">
                <a16:creationId xmlns:a16="http://schemas.microsoft.com/office/drawing/2014/main" id="{25445A88-CAF1-4147-8F7B-38C448CBBD16}"/>
              </a:ext>
            </a:extLst>
          </p:cNvPr>
          <p:cNvPicPr>
            <a:picLocks noChangeAspect="1"/>
          </p:cNvPicPr>
          <p:nvPr/>
        </p:nvPicPr>
        <p:blipFill>
          <a:blip r:embed="rId7"/>
          <a:stretch>
            <a:fillRect/>
          </a:stretch>
        </p:blipFill>
        <p:spPr>
          <a:xfrm>
            <a:off x="8071008" y="5184200"/>
            <a:ext cx="3282792" cy="1125160"/>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1800" dirty="0"/>
              <a:t>EXPLORATORY DATA ANALYTICS WITH VISUALIZATION (result and Methodology)</a:t>
            </a:r>
          </a:p>
        </p:txBody>
      </p:sp>
      <p:sp>
        <p:nvSpPr>
          <p:cNvPr id="9" name="TextBox 8">
            <a:extLst>
              <a:ext uri="{FF2B5EF4-FFF2-40B4-BE49-F238E27FC236}">
                <a16:creationId xmlns:a16="http://schemas.microsoft.com/office/drawing/2014/main" id="{B410E315-8805-4274-A7BC-71977306938D}"/>
              </a:ext>
            </a:extLst>
          </p:cNvPr>
          <p:cNvSpPr txBox="1"/>
          <p:nvPr/>
        </p:nvSpPr>
        <p:spPr>
          <a:xfrm>
            <a:off x="0" y="1406216"/>
            <a:ext cx="4356591"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Relationship between Flight Number and Launch site was visualized.</a:t>
            </a:r>
          </a:p>
          <a:p>
            <a:pPr marL="342900" indent="-342900">
              <a:lnSpc>
                <a:spcPct val="150000"/>
              </a:lnSpc>
              <a:buFont typeface="Arial" panose="020B0604020202020204" pitchFamily="34" charset="0"/>
              <a:buChar char="•"/>
            </a:pPr>
            <a:r>
              <a:rPr lang="en-US" dirty="0">
                <a:solidFill>
                  <a:srgbClr val="0070C0"/>
                </a:solidFill>
                <a:latin typeface="IBM Plex Mono Text" panose="020B0509050203000203" pitchFamily="49" charset="0"/>
              </a:rPr>
              <a:t>The relationship between Payload and Launch site was visualized.</a:t>
            </a:r>
          </a:p>
          <a:p>
            <a:endParaRPr lang="en-US" dirty="0"/>
          </a:p>
          <a:p>
            <a:endParaRPr lang="en-US" dirty="0"/>
          </a:p>
          <a:p>
            <a:pPr marL="342900" indent="-342900">
              <a:buFont typeface="Wingdings" panose="05000000000000000000" pitchFamily="2" charset="2"/>
              <a:buChar char="Ø"/>
            </a:pPr>
            <a:r>
              <a:rPr lang="en-US" dirty="0">
                <a:solidFill>
                  <a:srgbClr val="0070C0"/>
                </a:solidFill>
                <a:latin typeface="IBM Plex Mono Text" panose="020B0509050203000203" pitchFamily="49" charset="0"/>
              </a:rPr>
              <a:t>Link to the notebook is: </a:t>
            </a:r>
            <a:r>
              <a:rPr lang="en-US" dirty="0">
                <a:solidFill>
                  <a:srgbClr val="0070C0"/>
                </a:solidFill>
                <a:latin typeface="IBM Plex Mono Text" panose="020B0509050203000203" pitchFamily="49" charset="0"/>
                <a:hlinkClick r:id="rId2"/>
              </a:rPr>
              <a:t>https://github.com/pchatrat/IBM_Capstone_Project/blob/main/jupyter-labs-eda-dataviz.ipynb</a:t>
            </a:r>
            <a:endParaRPr lang="en-US" dirty="0">
              <a:solidFill>
                <a:srgbClr val="0070C0"/>
              </a:solidFill>
              <a:latin typeface="IBM Plex Mono Text" panose="020B0509050203000203" pitchFamily="49" charset="0"/>
            </a:endParaRPr>
          </a:p>
          <a:p>
            <a:pPr marL="342900" indent="-342900">
              <a:buFont typeface="+mj-lt"/>
              <a:buAutoNum type="arabicPeriod"/>
            </a:pPr>
            <a:endParaRPr lang="en-US" dirty="0">
              <a:solidFill>
                <a:srgbClr val="0070C0"/>
              </a:solidFill>
              <a:latin typeface="IBM Plex Mono Text" panose="020B0509050203000203" pitchFamily="49" charset="0"/>
            </a:endParaRPr>
          </a:p>
        </p:txBody>
      </p:sp>
      <p:pic>
        <p:nvPicPr>
          <p:cNvPr id="13" name="Picture 12">
            <a:extLst>
              <a:ext uri="{FF2B5EF4-FFF2-40B4-BE49-F238E27FC236}">
                <a16:creationId xmlns:a16="http://schemas.microsoft.com/office/drawing/2014/main" id="{DAF54392-D333-4249-B6B0-F3ADF750C1AF}"/>
              </a:ext>
            </a:extLst>
          </p:cNvPr>
          <p:cNvPicPr>
            <a:picLocks noChangeAspect="1"/>
          </p:cNvPicPr>
          <p:nvPr/>
        </p:nvPicPr>
        <p:blipFill>
          <a:blip r:embed="rId3"/>
          <a:stretch>
            <a:fillRect/>
          </a:stretch>
        </p:blipFill>
        <p:spPr>
          <a:xfrm>
            <a:off x="4356592" y="1406216"/>
            <a:ext cx="7469647" cy="1919914"/>
          </a:xfrm>
          <a:prstGeom prst="rect">
            <a:avLst/>
          </a:prstGeom>
        </p:spPr>
      </p:pic>
      <p:pic>
        <p:nvPicPr>
          <p:cNvPr id="15" name="Picture 14">
            <a:extLst>
              <a:ext uri="{FF2B5EF4-FFF2-40B4-BE49-F238E27FC236}">
                <a16:creationId xmlns:a16="http://schemas.microsoft.com/office/drawing/2014/main" id="{03223684-F77B-4969-8A88-4916045F6EB0}"/>
              </a:ext>
            </a:extLst>
          </p:cNvPr>
          <p:cNvPicPr>
            <a:picLocks noChangeAspect="1"/>
          </p:cNvPicPr>
          <p:nvPr/>
        </p:nvPicPr>
        <p:blipFill>
          <a:blip r:embed="rId4"/>
          <a:stretch>
            <a:fillRect/>
          </a:stretch>
        </p:blipFill>
        <p:spPr>
          <a:xfrm>
            <a:off x="4356591" y="3406140"/>
            <a:ext cx="7469647" cy="1919914"/>
          </a:xfrm>
          <a:prstGeom prst="rect">
            <a:avLst/>
          </a:prstGeom>
        </p:spPr>
      </p:pic>
    </p:spTree>
    <p:extLst>
      <p:ext uri="{BB962C8B-B14F-4D97-AF65-F5344CB8AC3E}">
        <p14:creationId xmlns:p14="http://schemas.microsoft.com/office/powerpoint/2010/main" val="545569246"/>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DA07C5-A406-4A0D-B3E6-3856C94AC7F3}">
  <ds:schemaRefs>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9076</TotalTime>
  <Words>1277</Words>
  <Application>Microsoft Office PowerPoint</Application>
  <PresentationFormat>Widescreen</PresentationFormat>
  <Paragraphs>138</Paragraphs>
  <Slides>21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Arial</vt:lpstr>
      <vt:lpstr>Calibri</vt:lpstr>
      <vt:lpstr>Helv</vt:lpstr>
      <vt:lpstr>IBM Plex Mono SemiBold</vt:lpstr>
      <vt:lpstr>IBM Plex Mono Text</vt:lpstr>
      <vt:lpstr>IBM Plex Sans Text</vt:lpstr>
      <vt:lpstr>Wingdings</vt:lpstr>
      <vt:lpstr>SLIDE_TEMPLATE_skill_network</vt:lpstr>
      <vt:lpstr>Data Science and Machine Learning Capstone Project ​</vt:lpstr>
      <vt:lpstr>OUTLINE</vt:lpstr>
      <vt:lpstr>EXECUTIVE SUMMARY</vt:lpstr>
      <vt:lpstr>INTRODUCTION</vt:lpstr>
      <vt:lpstr>METHODOLOGY EXECUTIVE SUMMARY</vt:lpstr>
      <vt:lpstr>DATA COLLECTION WITH SPACEX API (result and Methodology)</vt:lpstr>
      <vt:lpstr>DATA COLLECTION WITH WEBSCRAPING (result and Methodology)</vt:lpstr>
      <vt:lpstr>Data Wrangling (result and Methodology)</vt:lpstr>
      <vt:lpstr>EXPLORATORY DATA ANALYTICS WITH VISUALIZATION (result and Methodology)</vt:lpstr>
      <vt:lpstr>EXPLORATORY DATA ANALYTICS WITH VISUALIZATION (result and Methodology)</vt:lpstr>
      <vt:lpstr>EXPLORATORY DATA ANALYTICS WITH VISUALIZATION (result and Methodology)</vt:lpstr>
      <vt:lpstr>EXPLORATORY DATA ANALYTICS WITH SQL (result and Methodology)</vt:lpstr>
      <vt:lpstr>EXPLORATORY DATA ANALYTICS WITH SQL (result and Methodology)</vt:lpstr>
      <vt:lpstr>INTERACTIVE MAP WITH FOLIUM (result and Methodology)</vt:lpstr>
      <vt:lpstr>INTERACTIVE MAP WITH FOLIUM (result and Methodology)</vt:lpstr>
      <vt:lpstr>DASHBOARD WITH PLOTLY DASH (result and Methodology)</vt:lpstr>
      <vt:lpstr>DASHBOARD INSIGHTS</vt:lpstr>
      <vt:lpstr>PREDICTIVE ANALYSIS CLASSIFICATION (result and Methodology)</vt:lpstr>
      <vt:lpstr>CONFUSION MATRIX</vt:lpstr>
      <vt:lpstr>CONCLUSION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Payas Chatrath</cp:lastModifiedBy>
  <cp:revision>75</cp:revision>
  <dcterms:created xsi:type="dcterms:W3CDTF">2020-10-28T18:29:43Z</dcterms:created>
  <dcterms:modified xsi:type="dcterms:W3CDTF">2022-08-22T02:31:27Z</dcterms:modified>
</cp:coreProperties>
</file>